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63"/>
  </p:notesMasterIdLst>
  <p:sldIdLst>
    <p:sldId id="293" r:id="rId2"/>
    <p:sldId id="308" r:id="rId3"/>
    <p:sldId id="353" r:id="rId4"/>
    <p:sldId id="354" r:id="rId5"/>
    <p:sldId id="357" r:id="rId6"/>
    <p:sldId id="355" r:id="rId7"/>
    <p:sldId id="358" r:id="rId8"/>
    <p:sldId id="356" r:id="rId9"/>
    <p:sldId id="360" r:id="rId10"/>
    <p:sldId id="359" r:id="rId11"/>
    <p:sldId id="361" r:id="rId12"/>
    <p:sldId id="362" r:id="rId13"/>
    <p:sldId id="364" r:id="rId14"/>
    <p:sldId id="363" r:id="rId15"/>
    <p:sldId id="365" r:id="rId16"/>
    <p:sldId id="306" r:id="rId17"/>
    <p:sldId id="307" r:id="rId18"/>
    <p:sldId id="311" r:id="rId19"/>
    <p:sldId id="310" r:id="rId20"/>
    <p:sldId id="314" r:id="rId21"/>
    <p:sldId id="318" r:id="rId22"/>
    <p:sldId id="321" r:id="rId23"/>
    <p:sldId id="322" r:id="rId24"/>
    <p:sldId id="323" r:id="rId25"/>
    <p:sldId id="313" r:id="rId26"/>
    <p:sldId id="320" r:id="rId27"/>
    <p:sldId id="324" r:id="rId28"/>
    <p:sldId id="325" r:id="rId29"/>
    <p:sldId id="326" r:id="rId30"/>
    <p:sldId id="319" r:id="rId31"/>
    <p:sldId id="327" r:id="rId32"/>
    <p:sldId id="312" r:id="rId33"/>
    <p:sldId id="330" r:id="rId34"/>
    <p:sldId id="329" r:id="rId35"/>
    <p:sldId id="331" r:id="rId36"/>
    <p:sldId id="332" r:id="rId37"/>
    <p:sldId id="370" r:id="rId38"/>
    <p:sldId id="371" r:id="rId39"/>
    <p:sldId id="372" r:id="rId40"/>
    <p:sldId id="336" r:id="rId41"/>
    <p:sldId id="337" r:id="rId42"/>
    <p:sldId id="338" r:id="rId43"/>
    <p:sldId id="339" r:id="rId44"/>
    <p:sldId id="340" r:id="rId45"/>
    <p:sldId id="341" r:id="rId46"/>
    <p:sldId id="350" r:id="rId47"/>
    <p:sldId id="351" r:id="rId48"/>
    <p:sldId id="366" r:id="rId49"/>
    <p:sldId id="367" r:id="rId50"/>
    <p:sldId id="368" r:id="rId51"/>
    <p:sldId id="369" r:id="rId52"/>
    <p:sldId id="342" r:id="rId53"/>
    <p:sldId id="343" r:id="rId54"/>
    <p:sldId id="344" r:id="rId55"/>
    <p:sldId id="345" r:id="rId56"/>
    <p:sldId id="346" r:id="rId57"/>
    <p:sldId id="347" r:id="rId58"/>
    <p:sldId id="348" r:id="rId59"/>
    <p:sldId id="349" r:id="rId60"/>
    <p:sldId id="328" r:id="rId61"/>
    <p:sldId id="352" r:id="rId6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CCCC"/>
    <a:srgbClr val="66CCFF"/>
    <a:srgbClr val="FFCCFF"/>
    <a:srgbClr val="99FF99"/>
    <a:srgbClr val="5BB9FF"/>
    <a:srgbClr val="8FC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97"/>
    <p:restoredTop sz="94660"/>
  </p:normalViewPr>
  <p:slideViewPr>
    <p:cSldViewPr>
      <p:cViewPr varScale="1">
        <p:scale>
          <a:sx n="123" d="100"/>
          <a:sy n="123" d="100"/>
        </p:scale>
        <p:origin x="1832"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6076E65-1765-41D6-BEDC-4E2D0FF5A94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41371A10-5A1C-48FA-8B3F-08BB28467263}"/>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7835E29B-0E61-4B57-A59F-BDE3FF6FDD65}" type="datetimeFigureOut">
              <a:rPr lang="en-US"/>
              <a:t>8/17/26</a:t>
            </a:fld>
            <a:endParaRPr lang="en-US"/>
          </a:p>
        </p:txBody>
      </p:sp>
      <p:sp>
        <p:nvSpPr>
          <p:cNvPr id="4" name="Slide Image Placeholder 3">
            <a:extLst>
              <a:ext uri="{FF2B5EF4-FFF2-40B4-BE49-F238E27FC236}">
                <a16:creationId xmlns:a16="http://schemas.microsoft.com/office/drawing/2014/main" id="{3DD25361-125A-4761-8DFD-0BFC6744714B}"/>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5955FF64-9E90-46CB-92FE-2F08CBB590F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Klicken Sie hier, um die Master-Textformate zu bearbeiten</a:t>
            </a:r>
          </a:p>
          <a:p>
            <a:pPr lvl="1"/>
            <a:r>
              <a:rPr lang="en-US" noProof="0"/>
              <a:t>Zweite Ebene</a:t>
            </a:r>
          </a:p>
          <a:p>
            <a:pPr lvl="2"/>
            <a:r>
              <a:rPr lang="en-US" noProof="0"/>
              <a:t>Dritte Ebene</a:t>
            </a:r>
          </a:p>
          <a:p>
            <a:pPr lvl="3"/>
            <a:r>
              <a:rPr lang="en-US" noProof="0"/>
              <a:t>Vierte Ebene</a:t>
            </a:r>
          </a:p>
          <a:p>
            <a:pPr lvl="4"/>
            <a:r>
              <a:rPr lang="en-US" noProof="0"/>
              <a:t>Fünfte Ebene</a:t>
            </a:r>
          </a:p>
        </p:txBody>
      </p:sp>
      <p:sp>
        <p:nvSpPr>
          <p:cNvPr id="6" name="Footer Placeholder 5">
            <a:extLst>
              <a:ext uri="{FF2B5EF4-FFF2-40B4-BE49-F238E27FC236}">
                <a16:creationId xmlns:a16="http://schemas.microsoft.com/office/drawing/2014/main" id="{45EAC90F-018D-4C19-99EA-4F8EA013ABF4}"/>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3C7DEB5E-92C5-44DC-ABAE-E7DF5D7F1BE7}"/>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1590E839-2099-49FF-98BF-33AF7AD988A3}" type="slidenum">
              <a:rPr lang="en-US" altLang="en-US"/>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a:extLst>
              <a:ext uri="{FF2B5EF4-FFF2-40B4-BE49-F238E27FC236}">
                <a16:creationId xmlns:a16="http://schemas.microsoft.com/office/drawing/2014/main" id="{428E07E0-B35D-4030-AAB4-B237344769B3}"/>
              </a:ext>
            </a:extLst>
          </p:cNvPr>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a:extLst>
              <a:ext uri="{FF2B5EF4-FFF2-40B4-BE49-F238E27FC236}">
                <a16:creationId xmlns:a16="http://schemas.microsoft.com/office/drawing/2014/main" id="{10C4D8EA-EE1F-4BAB-BB57-621D719B5A9A}"/>
              </a:ext>
            </a:extLst>
          </p:cNvPr>
          <p:cNvGrpSpPr>
            <a:grpSpLocks/>
          </p:cNvGrpSpPr>
          <p:nvPr/>
        </p:nvGrpSpPr>
        <p:grpSpPr bwMode="auto">
          <a:xfrm>
            <a:off x="7493000" y="2992438"/>
            <a:ext cx="1338263" cy="2189162"/>
            <a:chOff x="4704" y="1885"/>
            <a:chExt cx="843" cy="1379"/>
          </a:xfrm>
        </p:grpSpPr>
        <p:sp>
          <p:nvSpPr>
            <p:cNvPr id="6" name="Oval 9">
              <a:extLst>
                <a:ext uri="{FF2B5EF4-FFF2-40B4-BE49-F238E27FC236}">
                  <a16:creationId xmlns:a16="http://schemas.microsoft.com/office/drawing/2014/main" id="{F358E2CB-6EE1-4787-BE90-0E4E81B5EAC5}"/>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7" name="Oval 10">
              <a:extLst>
                <a:ext uri="{FF2B5EF4-FFF2-40B4-BE49-F238E27FC236}">
                  <a16:creationId xmlns:a16="http://schemas.microsoft.com/office/drawing/2014/main" id="{49E182F7-03F1-4145-8D5A-A92DBBB014A3}"/>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8" name="Oval 11">
              <a:extLst>
                <a:ext uri="{FF2B5EF4-FFF2-40B4-BE49-F238E27FC236}">
                  <a16:creationId xmlns:a16="http://schemas.microsoft.com/office/drawing/2014/main" id="{51460A53-C556-4633-A6DD-FF36D67E5207}"/>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 name="Oval 12">
              <a:extLst>
                <a:ext uri="{FF2B5EF4-FFF2-40B4-BE49-F238E27FC236}">
                  <a16:creationId xmlns:a16="http://schemas.microsoft.com/office/drawing/2014/main" id="{CC3CB3E8-A917-43CC-B169-590E0F66E695}"/>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 name="Oval 13">
              <a:extLst>
                <a:ext uri="{FF2B5EF4-FFF2-40B4-BE49-F238E27FC236}">
                  <a16:creationId xmlns:a16="http://schemas.microsoft.com/office/drawing/2014/main" id="{7D04C3E0-5D41-4317-9EFE-A00AF2312AC9}"/>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1" name="Oval 14">
              <a:extLst>
                <a:ext uri="{FF2B5EF4-FFF2-40B4-BE49-F238E27FC236}">
                  <a16:creationId xmlns:a16="http://schemas.microsoft.com/office/drawing/2014/main" id="{930DCAFD-8757-4381-B081-6308B121C771}"/>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2" name="Oval 15">
              <a:extLst>
                <a:ext uri="{FF2B5EF4-FFF2-40B4-BE49-F238E27FC236}">
                  <a16:creationId xmlns:a16="http://schemas.microsoft.com/office/drawing/2014/main" id="{30B07AC1-CDAD-4985-912D-9F0F9E0E65FC}"/>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3" name="Oval 16">
              <a:extLst>
                <a:ext uri="{FF2B5EF4-FFF2-40B4-BE49-F238E27FC236}">
                  <a16:creationId xmlns:a16="http://schemas.microsoft.com/office/drawing/2014/main" id="{5817E31C-A1EB-432C-B0F3-5501C9A57849}"/>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4" name="Oval 17">
              <a:extLst>
                <a:ext uri="{FF2B5EF4-FFF2-40B4-BE49-F238E27FC236}">
                  <a16:creationId xmlns:a16="http://schemas.microsoft.com/office/drawing/2014/main" id="{B499FCBE-130C-4F52-98C4-F6F0896C75D7}"/>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5" name="Oval 18">
              <a:extLst>
                <a:ext uri="{FF2B5EF4-FFF2-40B4-BE49-F238E27FC236}">
                  <a16:creationId xmlns:a16="http://schemas.microsoft.com/office/drawing/2014/main" id="{D2FD3D28-6D86-4F85-8C10-186460540BB2}"/>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6" name="Oval 19">
              <a:extLst>
                <a:ext uri="{FF2B5EF4-FFF2-40B4-BE49-F238E27FC236}">
                  <a16:creationId xmlns:a16="http://schemas.microsoft.com/office/drawing/2014/main" id="{16AF5942-D6C3-434B-BEFD-6B104CF9EA03}"/>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7" name="Oval 20">
              <a:extLst>
                <a:ext uri="{FF2B5EF4-FFF2-40B4-BE49-F238E27FC236}">
                  <a16:creationId xmlns:a16="http://schemas.microsoft.com/office/drawing/2014/main" id="{832E5C5F-59DD-4C4C-903A-A546AA9BFAA6}"/>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8" name="Oval 21">
              <a:extLst>
                <a:ext uri="{FF2B5EF4-FFF2-40B4-BE49-F238E27FC236}">
                  <a16:creationId xmlns:a16="http://schemas.microsoft.com/office/drawing/2014/main" id="{AD3B3595-4307-4F18-B6FC-C1268C2F89D6}"/>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9" name="Oval 22">
              <a:extLst>
                <a:ext uri="{FF2B5EF4-FFF2-40B4-BE49-F238E27FC236}">
                  <a16:creationId xmlns:a16="http://schemas.microsoft.com/office/drawing/2014/main" id="{733E2148-9425-4CEE-848A-589B7965E3A2}"/>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 name="Oval 23">
              <a:extLst>
                <a:ext uri="{FF2B5EF4-FFF2-40B4-BE49-F238E27FC236}">
                  <a16:creationId xmlns:a16="http://schemas.microsoft.com/office/drawing/2014/main" id="{5C0DF77A-A285-41C2-8E12-6FF47CA1ECE1}"/>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 name="Oval 24">
              <a:extLst>
                <a:ext uri="{FF2B5EF4-FFF2-40B4-BE49-F238E27FC236}">
                  <a16:creationId xmlns:a16="http://schemas.microsoft.com/office/drawing/2014/main" id="{9F2549FE-00A0-4810-AF68-FD5740AC6E47}"/>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2" name="Oval 25">
              <a:extLst>
                <a:ext uri="{FF2B5EF4-FFF2-40B4-BE49-F238E27FC236}">
                  <a16:creationId xmlns:a16="http://schemas.microsoft.com/office/drawing/2014/main" id="{B1EB349B-04C0-4662-A031-8354C840336D}"/>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3" name="Oval 26">
              <a:extLst>
                <a:ext uri="{FF2B5EF4-FFF2-40B4-BE49-F238E27FC236}">
                  <a16:creationId xmlns:a16="http://schemas.microsoft.com/office/drawing/2014/main" id="{D0671CA7-9B91-4712-BDB8-CAA467A77239}"/>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4" name="Oval 27">
              <a:extLst>
                <a:ext uri="{FF2B5EF4-FFF2-40B4-BE49-F238E27FC236}">
                  <a16:creationId xmlns:a16="http://schemas.microsoft.com/office/drawing/2014/main" id="{DFE08A95-0EF2-424F-8128-B472216A74FB}"/>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5" name="Oval 28">
              <a:extLst>
                <a:ext uri="{FF2B5EF4-FFF2-40B4-BE49-F238E27FC236}">
                  <a16:creationId xmlns:a16="http://schemas.microsoft.com/office/drawing/2014/main" id="{6864DCE8-597E-48E1-AEE8-CB1E935EB0E1}"/>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6" name="Oval 29">
              <a:extLst>
                <a:ext uri="{FF2B5EF4-FFF2-40B4-BE49-F238E27FC236}">
                  <a16:creationId xmlns:a16="http://schemas.microsoft.com/office/drawing/2014/main" id="{FAEF622D-E4B5-4583-A295-234BB0492903}"/>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7" name="Oval 30">
              <a:extLst>
                <a:ext uri="{FF2B5EF4-FFF2-40B4-BE49-F238E27FC236}">
                  <a16:creationId xmlns:a16="http://schemas.microsoft.com/office/drawing/2014/main" id="{ECCB8259-BD89-4BC9-98D8-9F7BA459F68B}"/>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8" name="Oval 31">
              <a:extLst>
                <a:ext uri="{FF2B5EF4-FFF2-40B4-BE49-F238E27FC236}">
                  <a16:creationId xmlns:a16="http://schemas.microsoft.com/office/drawing/2014/main" id="{3A652CF4-DE13-48C5-B82F-9BA83834FDEC}"/>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9" name="Oval 32">
              <a:extLst>
                <a:ext uri="{FF2B5EF4-FFF2-40B4-BE49-F238E27FC236}">
                  <a16:creationId xmlns:a16="http://schemas.microsoft.com/office/drawing/2014/main" id="{781712B0-A052-4933-8D65-E5ADF75C8D04}"/>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0" name="Oval 33">
              <a:extLst>
                <a:ext uri="{FF2B5EF4-FFF2-40B4-BE49-F238E27FC236}">
                  <a16:creationId xmlns:a16="http://schemas.microsoft.com/office/drawing/2014/main" id="{3E356420-2FF9-455D-A1D5-B54A5C90A7C9}"/>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1" name="Oval 34">
              <a:extLst>
                <a:ext uri="{FF2B5EF4-FFF2-40B4-BE49-F238E27FC236}">
                  <a16:creationId xmlns:a16="http://schemas.microsoft.com/office/drawing/2014/main" id="{BDDB0E9C-B6C3-41DA-B725-432D97B01CEE}"/>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2" name="Oval 35">
              <a:extLst>
                <a:ext uri="{FF2B5EF4-FFF2-40B4-BE49-F238E27FC236}">
                  <a16:creationId xmlns:a16="http://schemas.microsoft.com/office/drawing/2014/main" id="{78F17CB9-B049-4D10-A0C7-78A75EEA99CB}"/>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3" name="Oval 36">
              <a:extLst>
                <a:ext uri="{FF2B5EF4-FFF2-40B4-BE49-F238E27FC236}">
                  <a16:creationId xmlns:a16="http://schemas.microsoft.com/office/drawing/2014/main" id="{8641B732-392E-4E35-A590-03247C55B596}"/>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4" name="Oval 37">
              <a:extLst>
                <a:ext uri="{FF2B5EF4-FFF2-40B4-BE49-F238E27FC236}">
                  <a16:creationId xmlns:a16="http://schemas.microsoft.com/office/drawing/2014/main" id="{18655331-1A0A-4F71-87D9-BB5F8DE58D0F}"/>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5" name="Oval 38">
              <a:extLst>
                <a:ext uri="{FF2B5EF4-FFF2-40B4-BE49-F238E27FC236}">
                  <a16:creationId xmlns:a16="http://schemas.microsoft.com/office/drawing/2014/main" id="{F68E72F8-7DC2-4C6A-92F8-E210AEAF8CBD}"/>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6" name="Oval 39">
              <a:extLst>
                <a:ext uri="{FF2B5EF4-FFF2-40B4-BE49-F238E27FC236}">
                  <a16:creationId xmlns:a16="http://schemas.microsoft.com/office/drawing/2014/main" id="{E8162C80-476F-4D10-8786-368A2D9E152E}"/>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37" name="Line 40">
            <a:extLst>
              <a:ext uri="{FF2B5EF4-FFF2-40B4-BE49-F238E27FC236}">
                <a16:creationId xmlns:a16="http://schemas.microsoft.com/office/drawing/2014/main" id="{EA7AB27D-5583-4611-AF06-4169A4BD6F28}"/>
              </a:ext>
            </a:extLst>
          </p:cNvPr>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1"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7172"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8" name="Rectangle 5">
            <a:extLst>
              <a:ext uri="{FF2B5EF4-FFF2-40B4-BE49-F238E27FC236}">
                <a16:creationId xmlns:a16="http://schemas.microsoft.com/office/drawing/2014/main" id="{673A0DEA-065C-4990-8B22-D2A132A10530}"/>
              </a:ext>
            </a:extLst>
          </p:cNvPr>
          <p:cNvSpPr>
            <a:spLocks noGrp="1" noChangeArrowheads="1"/>
          </p:cNvSpPr>
          <p:nvPr>
            <p:ph type="dt" sz="half" idx="10"/>
          </p:nvPr>
        </p:nvSpPr>
        <p:spPr/>
        <p:txBody>
          <a:bodyPr/>
          <a:lstStyle>
            <a:lvl1pPr>
              <a:defRPr/>
            </a:lvl1pPr>
          </a:lstStyle>
          <a:p>
            <a:pPr>
              <a:defRPr/>
            </a:pPr>
            <a:endParaRPr lang="en-US" altLang="en-US"/>
          </a:p>
        </p:txBody>
      </p:sp>
      <p:sp>
        <p:nvSpPr>
          <p:cNvPr id="39" name="Rectangle 6">
            <a:extLst>
              <a:ext uri="{FF2B5EF4-FFF2-40B4-BE49-F238E27FC236}">
                <a16:creationId xmlns:a16="http://schemas.microsoft.com/office/drawing/2014/main" id="{66F5C027-7258-4CB3-B5AC-25453C9D17B3}"/>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40" name="Rectangle 7">
            <a:extLst>
              <a:ext uri="{FF2B5EF4-FFF2-40B4-BE49-F238E27FC236}">
                <a16:creationId xmlns:a16="http://schemas.microsoft.com/office/drawing/2014/main" id="{53956339-8FBF-4A86-8899-6C0B4BE3CCA2}"/>
              </a:ext>
            </a:extLst>
          </p:cNvPr>
          <p:cNvSpPr>
            <a:spLocks noGrp="1" noChangeArrowheads="1"/>
          </p:cNvSpPr>
          <p:nvPr>
            <p:ph type="sldNum" sz="quarter" idx="12"/>
          </p:nvPr>
        </p:nvSpPr>
        <p:spPr/>
        <p:txBody>
          <a:bodyPr/>
          <a:lstStyle>
            <a:lvl1pPr>
              <a:defRPr/>
            </a:lvl1pPr>
          </a:lstStyle>
          <a:p>
            <a:fld id="{89D9C407-084E-4CAE-8651-AFC29ABE7723}" type="slidenum">
              <a:rPr lang="en-US" altLang="en-US"/>
              <a:pPr/>
              <a:t>‹#›</a:t>
            </a:fld>
            <a:endParaRPr lang="en-US" altLang="en-US"/>
          </a:p>
        </p:txBody>
      </p:sp>
    </p:spTree>
    <p:extLst>
      <p:ext uri="{BB962C8B-B14F-4D97-AF65-F5344CB8AC3E}">
        <p14:creationId xmlns:p14="http://schemas.microsoft.com/office/powerpoint/2010/main" val="718159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C2AA6C43-FBF4-4C46-8D7D-03DBA49FCF9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BA6915D0-A25C-409A-B6AC-49B25E1D50D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DAB8E076-9F17-4FA1-AF06-BEA8ABBB4BA8}"/>
              </a:ext>
            </a:extLst>
          </p:cNvPr>
          <p:cNvSpPr>
            <a:spLocks noGrp="1" noChangeArrowheads="1"/>
          </p:cNvSpPr>
          <p:nvPr>
            <p:ph type="sldNum" sz="quarter" idx="12"/>
          </p:nvPr>
        </p:nvSpPr>
        <p:spPr>
          <a:ln/>
        </p:spPr>
        <p:txBody>
          <a:bodyPr/>
          <a:lstStyle>
            <a:lvl1pPr>
              <a:defRPr/>
            </a:lvl1pPr>
          </a:lstStyle>
          <a:p>
            <a:fld id="{6C22EEB3-8C56-4E86-B4FD-2F23BD6CAE88}" type="slidenum">
              <a:rPr lang="en-US" altLang="en-US"/>
              <a:pPr/>
              <a:t>‹#›</a:t>
            </a:fld>
            <a:endParaRPr lang="en-US" altLang="en-US"/>
          </a:p>
        </p:txBody>
      </p:sp>
    </p:spTree>
    <p:extLst>
      <p:ext uri="{BB962C8B-B14F-4D97-AF65-F5344CB8AC3E}">
        <p14:creationId xmlns:p14="http://schemas.microsoft.com/office/powerpoint/2010/main" val="456667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F666E929-A9EA-4B09-B503-1307A01EF22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3AD3988B-2E7B-4DC6-9909-C26FCF408D1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34F0AD4E-ACA5-4E47-9028-68708D473DCD}"/>
              </a:ext>
            </a:extLst>
          </p:cNvPr>
          <p:cNvSpPr>
            <a:spLocks noGrp="1" noChangeArrowheads="1"/>
          </p:cNvSpPr>
          <p:nvPr>
            <p:ph type="sldNum" sz="quarter" idx="12"/>
          </p:nvPr>
        </p:nvSpPr>
        <p:spPr>
          <a:ln/>
        </p:spPr>
        <p:txBody>
          <a:bodyPr/>
          <a:lstStyle>
            <a:lvl1pPr>
              <a:defRPr/>
            </a:lvl1pPr>
          </a:lstStyle>
          <a:p>
            <a:fld id="{094D652A-1983-4C7E-9D9F-C27E4783F1C4}" type="slidenum">
              <a:rPr lang="en-US" altLang="en-US"/>
              <a:pPr/>
              <a:t>‹#›</a:t>
            </a:fld>
            <a:endParaRPr lang="en-US" altLang="en-US"/>
          </a:p>
        </p:txBody>
      </p:sp>
    </p:spTree>
    <p:extLst>
      <p:ext uri="{BB962C8B-B14F-4D97-AF65-F5344CB8AC3E}">
        <p14:creationId xmlns:p14="http://schemas.microsoft.com/office/powerpoint/2010/main" val="135420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16744766-8589-4CE9-8E83-C7BB7855622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FA32C95F-6C58-459F-B1C9-3E70F90C78B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55FD6ED8-B73C-48F0-B1D8-D425C0FA288F}"/>
              </a:ext>
            </a:extLst>
          </p:cNvPr>
          <p:cNvSpPr>
            <a:spLocks noGrp="1" noChangeArrowheads="1"/>
          </p:cNvSpPr>
          <p:nvPr>
            <p:ph type="sldNum" sz="quarter" idx="12"/>
          </p:nvPr>
        </p:nvSpPr>
        <p:spPr>
          <a:ln/>
        </p:spPr>
        <p:txBody>
          <a:bodyPr/>
          <a:lstStyle>
            <a:lvl1pPr>
              <a:defRPr/>
            </a:lvl1pPr>
          </a:lstStyle>
          <a:p>
            <a:fld id="{C830AE57-BCA3-4A34-BC90-8258BE99A6BF}" type="slidenum">
              <a:rPr lang="en-US" altLang="en-US"/>
              <a:pPr/>
              <a:t>‹#›</a:t>
            </a:fld>
            <a:endParaRPr lang="en-US" altLang="en-US"/>
          </a:p>
        </p:txBody>
      </p:sp>
    </p:spTree>
    <p:extLst>
      <p:ext uri="{BB962C8B-B14F-4D97-AF65-F5344CB8AC3E}">
        <p14:creationId xmlns:p14="http://schemas.microsoft.com/office/powerpoint/2010/main" val="4157747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97CB9582-6CBA-43C8-B883-93D5311E45C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3A6FB268-7D75-46FE-97C6-30B85E0D310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54ACB7BD-629A-4870-8552-471AC809E7A3}"/>
              </a:ext>
            </a:extLst>
          </p:cNvPr>
          <p:cNvSpPr>
            <a:spLocks noGrp="1" noChangeArrowheads="1"/>
          </p:cNvSpPr>
          <p:nvPr>
            <p:ph type="sldNum" sz="quarter" idx="12"/>
          </p:nvPr>
        </p:nvSpPr>
        <p:spPr>
          <a:ln/>
        </p:spPr>
        <p:txBody>
          <a:bodyPr/>
          <a:lstStyle>
            <a:lvl1pPr>
              <a:defRPr/>
            </a:lvl1pPr>
          </a:lstStyle>
          <a:p>
            <a:fld id="{884F0409-9AFD-4D6F-A60A-23732895A104}" type="slidenum">
              <a:rPr lang="en-US" altLang="en-US"/>
              <a:pPr/>
              <a:t>‹#›</a:t>
            </a:fld>
            <a:endParaRPr lang="en-US" altLang="en-US"/>
          </a:p>
        </p:txBody>
      </p:sp>
    </p:spTree>
    <p:extLst>
      <p:ext uri="{BB962C8B-B14F-4D97-AF65-F5344CB8AC3E}">
        <p14:creationId xmlns:p14="http://schemas.microsoft.com/office/powerpoint/2010/main" val="3198963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id="{D1B97599-94DB-4B2D-BCD6-C9D29231200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144419A1-A82A-4E80-B397-3988692B641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5930B58E-39F8-439A-BCE9-C3220DD3821A}"/>
              </a:ext>
            </a:extLst>
          </p:cNvPr>
          <p:cNvSpPr>
            <a:spLocks noGrp="1" noChangeArrowheads="1"/>
          </p:cNvSpPr>
          <p:nvPr>
            <p:ph type="sldNum" sz="quarter" idx="12"/>
          </p:nvPr>
        </p:nvSpPr>
        <p:spPr>
          <a:ln/>
        </p:spPr>
        <p:txBody>
          <a:bodyPr/>
          <a:lstStyle>
            <a:lvl1pPr>
              <a:defRPr/>
            </a:lvl1pPr>
          </a:lstStyle>
          <a:p>
            <a:fld id="{5ACE8202-2BC2-40D4-8944-D85B7F0331D3}" type="slidenum">
              <a:rPr lang="en-US" altLang="en-US"/>
              <a:pPr/>
              <a:t>‹#›</a:t>
            </a:fld>
            <a:endParaRPr lang="en-US" altLang="en-US"/>
          </a:p>
        </p:txBody>
      </p:sp>
    </p:spTree>
    <p:extLst>
      <p:ext uri="{BB962C8B-B14F-4D97-AF65-F5344CB8AC3E}">
        <p14:creationId xmlns:p14="http://schemas.microsoft.com/office/powerpoint/2010/main" val="2671916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id="{433926E8-FC11-4850-9082-2589C4A19C0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a:extLst>
              <a:ext uri="{FF2B5EF4-FFF2-40B4-BE49-F238E27FC236}">
                <a16:creationId xmlns:a16="http://schemas.microsoft.com/office/drawing/2014/main" id="{F84BA931-87E7-4747-AB1D-6A79F7DA726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a:extLst>
              <a:ext uri="{FF2B5EF4-FFF2-40B4-BE49-F238E27FC236}">
                <a16:creationId xmlns:a16="http://schemas.microsoft.com/office/drawing/2014/main" id="{FA5742C5-BF5B-4D37-B485-EC4761D5FF4D}"/>
              </a:ext>
            </a:extLst>
          </p:cNvPr>
          <p:cNvSpPr>
            <a:spLocks noGrp="1" noChangeArrowheads="1"/>
          </p:cNvSpPr>
          <p:nvPr>
            <p:ph type="sldNum" sz="quarter" idx="12"/>
          </p:nvPr>
        </p:nvSpPr>
        <p:spPr>
          <a:ln/>
        </p:spPr>
        <p:txBody>
          <a:bodyPr/>
          <a:lstStyle>
            <a:lvl1pPr>
              <a:defRPr/>
            </a:lvl1pPr>
          </a:lstStyle>
          <a:p>
            <a:fld id="{8C9E8923-C478-410E-8FD6-584CB9C14AA0}" type="slidenum">
              <a:rPr lang="en-US" altLang="en-US"/>
              <a:pPr/>
              <a:t>‹#›</a:t>
            </a:fld>
            <a:endParaRPr lang="en-US" altLang="en-US"/>
          </a:p>
        </p:txBody>
      </p:sp>
    </p:spTree>
    <p:extLst>
      <p:ext uri="{BB962C8B-B14F-4D97-AF65-F5344CB8AC3E}">
        <p14:creationId xmlns:p14="http://schemas.microsoft.com/office/powerpoint/2010/main" val="667001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a:extLst>
              <a:ext uri="{FF2B5EF4-FFF2-40B4-BE49-F238E27FC236}">
                <a16:creationId xmlns:a16="http://schemas.microsoft.com/office/drawing/2014/main" id="{C5F2DE8D-EAA1-4CC5-887E-6D3CC6ED0D8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9D455989-F4F5-4B9F-AD56-9C379A08F5C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a:extLst>
              <a:ext uri="{FF2B5EF4-FFF2-40B4-BE49-F238E27FC236}">
                <a16:creationId xmlns:a16="http://schemas.microsoft.com/office/drawing/2014/main" id="{770837ED-0CA0-4110-A27F-3AC124B512B4}"/>
              </a:ext>
            </a:extLst>
          </p:cNvPr>
          <p:cNvSpPr>
            <a:spLocks noGrp="1" noChangeArrowheads="1"/>
          </p:cNvSpPr>
          <p:nvPr>
            <p:ph type="sldNum" sz="quarter" idx="12"/>
          </p:nvPr>
        </p:nvSpPr>
        <p:spPr>
          <a:ln/>
        </p:spPr>
        <p:txBody>
          <a:bodyPr/>
          <a:lstStyle>
            <a:lvl1pPr>
              <a:defRPr/>
            </a:lvl1pPr>
          </a:lstStyle>
          <a:p>
            <a:fld id="{852491FD-346A-4757-B861-4C5705871FC6}" type="slidenum">
              <a:rPr lang="en-US" altLang="en-US"/>
              <a:pPr/>
              <a:t>‹#›</a:t>
            </a:fld>
            <a:endParaRPr lang="en-US" altLang="en-US"/>
          </a:p>
        </p:txBody>
      </p:sp>
    </p:spTree>
    <p:extLst>
      <p:ext uri="{BB962C8B-B14F-4D97-AF65-F5344CB8AC3E}">
        <p14:creationId xmlns:p14="http://schemas.microsoft.com/office/powerpoint/2010/main" val="2707614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80FFAB8F-10AE-4241-A81E-50E61ADF61F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a:extLst>
              <a:ext uri="{FF2B5EF4-FFF2-40B4-BE49-F238E27FC236}">
                <a16:creationId xmlns:a16="http://schemas.microsoft.com/office/drawing/2014/main" id="{7AC7E1FA-58DC-4E7B-9305-14D56FA7931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a:extLst>
              <a:ext uri="{FF2B5EF4-FFF2-40B4-BE49-F238E27FC236}">
                <a16:creationId xmlns:a16="http://schemas.microsoft.com/office/drawing/2014/main" id="{4150919B-D053-4A90-90C8-18F8DD68B3AC}"/>
              </a:ext>
            </a:extLst>
          </p:cNvPr>
          <p:cNvSpPr>
            <a:spLocks noGrp="1" noChangeArrowheads="1"/>
          </p:cNvSpPr>
          <p:nvPr>
            <p:ph type="sldNum" sz="quarter" idx="12"/>
          </p:nvPr>
        </p:nvSpPr>
        <p:spPr>
          <a:ln/>
        </p:spPr>
        <p:txBody>
          <a:bodyPr/>
          <a:lstStyle>
            <a:lvl1pPr>
              <a:defRPr/>
            </a:lvl1pPr>
          </a:lstStyle>
          <a:p>
            <a:fld id="{07336F83-4311-4BB1-AF22-1D3D113C373D}" type="slidenum">
              <a:rPr lang="en-US" altLang="en-US"/>
              <a:pPr/>
              <a:t>‹#›</a:t>
            </a:fld>
            <a:endParaRPr lang="en-US" altLang="en-US"/>
          </a:p>
        </p:txBody>
      </p:sp>
    </p:spTree>
    <p:extLst>
      <p:ext uri="{BB962C8B-B14F-4D97-AF65-F5344CB8AC3E}">
        <p14:creationId xmlns:p14="http://schemas.microsoft.com/office/powerpoint/2010/main" val="1120706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D9E0166F-403E-4E44-8B51-CAF119B4EAC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87DF6CEA-CE31-43B0-AB6D-8E26CE4D56B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7171E0C4-DA14-4653-A034-8D4976F8BA02}"/>
              </a:ext>
            </a:extLst>
          </p:cNvPr>
          <p:cNvSpPr>
            <a:spLocks noGrp="1" noChangeArrowheads="1"/>
          </p:cNvSpPr>
          <p:nvPr>
            <p:ph type="sldNum" sz="quarter" idx="12"/>
          </p:nvPr>
        </p:nvSpPr>
        <p:spPr>
          <a:ln/>
        </p:spPr>
        <p:txBody>
          <a:bodyPr/>
          <a:lstStyle>
            <a:lvl1pPr>
              <a:defRPr/>
            </a:lvl1pPr>
          </a:lstStyle>
          <a:p>
            <a:fld id="{0744881B-9855-445D-946A-7BD21E3FFB22}" type="slidenum">
              <a:rPr lang="en-US" altLang="en-US"/>
              <a:pPr/>
              <a:t>‹#›</a:t>
            </a:fld>
            <a:endParaRPr lang="en-US" altLang="en-US"/>
          </a:p>
        </p:txBody>
      </p:sp>
    </p:spTree>
    <p:extLst>
      <p:ext uri="{BB962C8B-B14F-4D97-AF65-F5344CB8AC3E}">
        <p14:creationId xmlns:p14="http://schemas.microsoft.com/office/powerpoint/2010/main" val="233503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0DE0814A-520B-4BFE-90D9-66742FBCA15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03F25652-A403-4ECF-B11B-A905B51AF8F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522BF392-FAC7-41A1-B728-276D08342CE6}"/>
              </a:ext>
            </a:extLst>
          </p:cNvPr>
          <p:cNvSpPr>
            <a:spLocks noGrp="1" noChangeArrowheads="1"/>
          </p:cNvSpPr>
          <p:nvPr>
            <p:ph type="sldNum" sz="quarter" idx="12"/>
          </p:nvPr>
        </p:nvSpPr>
        <p:spPr>
          <a:ln/>
        </p:spPr>
        <p:txBody>
          <a:bodyPr/>
          <a:lstStyle>
            <a:lvl1pPr>
              <a:defRPr/>
            </a:lvl1pPr>
          </a:lstStyle>
          <a:p>
            <a:fld id="{4CA4C39C-73EA-42DA-A80B-20A0629009D3}" type="slidenum">
              <a:rPr lang="en-US" altLang="en-US"/>
              <a:pPr/>
              <a:t>‹#›</a:t>
            </a:fld>
            <a:endParaRPr lang="en-US" altLang="en-US"/>
          </a:p>
        </p:txBody>
      </p:sp>
    </p:spTree>
    <p:extLst>
      <p:ext uri="{BB962C8B-B14F-4D97-AF65-F5344CB8AC3E}">
        <p14:creationId xmlns:p14="http://schemas.microsoft.com/office/powerpoint/2010/main" val="2882041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a:extLst>
              <a:ext uri="{FF2B5EF4-FFF2-40B4-BE49-F238E27FC236}">
                <a16:creationId xmlns:a16="http://schemas.microsoft.com/office/drawing/2014/main" id="{C3C144E2-B957-42E0-AF9B-AEB5CF67988B}"/>
              </a:ext>
            </a:extLst>
          </p:cNvPr>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a:extLst>
              <a:ext uri="{FF2B5EF4-FFF2-40B4-BE49-F238E27FC236}">
                <a16:creationId xmlns:a16="http://schemas.microsoft.com/office/drawing/2014/main" id="{138BCDCD-5FF7-4BF9-AB33-D3E6DC510F16}"/>
              </a:ext>
            </a:extLst>
          </p:cNvPr>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Klicken Sie hier, um die Master-Titelformatvorlage zu bearbeiten</a:t>
            </a:r>
          </a:p>
        </p:txBody>
      </p:sp>
      <p:sp>
        <p:nvSpPr>
          <p:cNvPr id="1028" name="Rectangle 4">
            <a:extLst>
              <a:ext uri="{FF2B5EF4-FFF2-40B4-BE49-F238E27FC236}">
                <a16:creationId xmlns:a16="http://schemas.microsoft.com/office/drawing/2014/main" id="{EA60D04F-E7EF-48C8-8579-A0636CFCDA82}"/>
              </a:ext>
            </a:extLst>
          </p:cNvPr>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Klicken Sie hier, um die Master-Textformate zu bearbeiten</a:t>
            </a:r>
          </a:p>
          <a:p>
            <a:pPr lvl="1"/>
            <a:r>
              <a:rPr lang="en-US" altLang="en-US"/>
              <a:t>Zweite Ebene</a:t>
            </a:r>
          </a:p>
          <a:p>
            <a:pPr lvl="2"/>
            <a:r>
              <a:rPr lang="en-US" altLang="en-US"/>
              <a:t>Dritte Ebene</a:t>
            </a:r>
          </a:p>
          <a:p>
            <a:pPr lvl="3"/>
            <a:r>
              <a:rPr lang="en-US" altLang="en-US"/>
              <a:t>Vierte Ebene</a:t>
            </a:r>
          </a:p>
          <a:p>
            <a:pPr lvl="4"/>
            <a:r>
              <a:rPr lang="en-US" altLang="en-US"/>
              <a:t>Fünfte Ebene</a:t>
            </a:r>
          </a:p>
        </p:txBody>
      </p:sp>
      <p:sp>
        <p:nvSpPr>
          <p:cNvPr id="6149" name="Rectangle 5">
            <a:extLst>
              <a:ext uri="{FF2B5EF4-FFF2-40B4-BE49-F238E27FC236}">
                <a16:creationId xmlns:a16="http://schemas.microsoft.com/office/drawing/2014/main" id="{721833F9-3EA6-49D3-997D-D0A861FB1531}"/>
              </a:ext>
            </a:extLst>
          </p:cNvPr>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atin typeface="Arial" charset="0"/>
              </a:defRPr>
            </a:lvl1pPr>
          </a:lstStyle>
          <a:p>
            <a:pPr>
              <a:defRPr/>
            </a:pPr>
            <a:endParaRPr lang="en-US" altLang="en-US"/>
          </a:p>
        </p:txBody>
      </p:sp>
      <p:sp>
        <p:nvSpPr>
          <p:cNvPr id="6150" name="Rectangle 6">
            <a:extLst>
              <a:ext uri="{FF2B5EF4-FFF2-40B4-BE49-F238E27FC236}">
                <a16:creationId xmlns:a16="http://schemas.microsoft.com/office/drawing/2014/main" id="{2FE2FDB9-BFE4-45EA-ABA6-D5894AC09454}"/>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atin typeface="Arial" charset="0"/>
              </a:defRPr>
            </a:lvl1pPr>
          </a:lstStyle>
          <a:p>
            <a:pPr>
              <a:defRPr/>
            </a:pPr>
            <a:endParaRPr lang="en-US" altLang="en-US"/>
          </a:p>
        </p:txBody>
      </p:sp>
      <p:sp>
        <p:nvSpPr>
          <p:cNvPr id="6151" name="Rectangle 7">
            <a:extLst>
              <a:ext uri="{FF2B5EF4-FFF2-40B4-BE49-F238E27FC236}">
                <a16:creationId xmlns:a16="http://schemas.microsoft.com/office/drawing/2014/main" id="{14420AB7-ADD1-46B6-B484-130471562C4B}"/>
              </a:ext>
            </a:extLst>
          </p:cNvPr>
          <p:cNvSpPr>
            <a:spLocks noGrp="1" noChangeArrowheads="1"/>
          </p:cNvSpPr>
          <p:nvPr>
            <p:ph type="sldNum" sz="quarter" idx="4"/>
          </p:nvPr>
        </p:nvSpPr>
        <p:spPr bwMode="auto">
          <a:xfrm>
            <a:off x="7010400" y="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fld id="{0988AAF4-E992-489A-A092-093E2A37E561}" type="slidenum">
              <a:rPr lang="en-US" altLang="en-US"/>
              <a:t>‹#›</a:t>
            </a:fld>
            <a:endParaRPr lang="en-US" altLang="en-US"/>
          </a:p>
        </p:txBody>
      </p:sp>
      <p:grpSp>
        <p:nvGrpSpPr>
          <p:cNvPr id="1032" name="Group 8">
            <a:extLst>
              <a:ext uri="{FF2B5EF4-FFF2-40B4-BE49-F238E27FC236}">
                <a16:creationId xmlns:a16="http://schemas.microsoft.com/office/drawing/2014/main" id="{E63165A4-E3E0-4D0B-A881-73EB19D9AB1D}"/>
              </a:ext>
            </a:extLst>
          </p:cNvPr>
          <p:cNvGrpSpPr>
            <a:grpSpLocks/>
          </p:cNvGrpSpPr>
          <p:nvPr/>
        </p:nvGrpSpPr>
        <p:grpSpPr bwMode="auto">
          <a:xfrm>
            <a:off x="8153400" y="152400"/>
            <a:ext cx="792163" cy="1295400"/>
            <a:chOff x="5136" y="960"/>
            <a:chExt cx="528" cy="864"/>
          </a:xfrm>
        </p:grpSpPr>
        <p:sp>
          <p:nvSpPr>
            <p:cNvPr id="1033" name="Oval 9">
              <a:extLst>
                <a:ext uri="{FF2B5EF4-FFF2-40B4-BE49-F238E27FC236}">
                  <a16:creationId xmlns:a16="http://schemas.microsoft.com/office/drawing/2014/main" id="{2D2CCD69-8DF8-49ED-BF9D-0EC51544B7C1}"/>
                </a:ext>
              </a:extLst>
            </p:cNvPr>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 name="Oval 10">
              <a:extLst>
                <a:ext uri="{FF2B5EF4-FFF2-40B4-BE49-F238E27FC236}">
                  <a16:creationId xmlns:a16="http://schemas.microsoft.com/office/drawing/2014/main" id="{B896C772-2753-4C0C-9FF9-78186CDE33E8}"/>
                </a:ext>
              </a:extLst>
            </p:cNvPr>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 name="Oval 11">
              <a:extLst>
                <a:ext uri="{FF2B5EF4-FFF2-40B4-BE49-F238E27FC236}">
                  <a16:creationId xmlns:a16="http://schemas.microsoft.com/office/drawing/2014/main" id="{BAD87AEE-8C9C-43AE-AEB5-2C239F9D9E2F}"/>
                </a:ext>
              </a:extLst>
            </p:cNvPr>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 name="Oval 12">
              <a:extLst>
                <a:ext uri="{FF2B5EF4-FFF2-40B4-BE49-F238E27FC236}">
                  <a16:creationId xmlns:a16="http://schemas.microsoft.com/office/drawing/2014/main" id="{297010BD-BE68-4E37-A30C-65578149351C}"/>
                </a:ext>
              </a:extLst>
            </p:cNvPr>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 name="Oval 13">
              <a:extLst>
                <a:ext uri="{FF2B5EF4-FFF2-40B4-BE49-F238E27FC236}">
                  <a16:creationId xmlns:a16="http://schemas.microsoft.com/office/drawing/2014/main" id="{8F743999-3E6B-4EBA-A1AB-110D4F92B2EF}"/>
                </a:ext>
              </a:extLst>
            </p:cNvPr>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8" name="Oval 14">
              <a:extLst>
                <a:ext uri="{FF2B5EF4-FFF2-40B4-BE49-F238E27FC236}">
                  <a16:creationId xmlns:a16="http://schemas.microsoft.com/office/drawing/2014/main" id="{F18F710C-1038-4473-8DED-B5F2B899FF10}"/>
                </a:ext>
              </a:extLst>
            </p:cNvPr>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9" name="Oval 15">
              <a:extLst>
                <a:ext uri="{FF2B5EF4-FFF2-40B4-BE49-F238E27FC236}">
                  <a16:creationId xmlns:a16="http://schemas.microsoft.com/office/drawing/2014/main" id="{08A7ABB5-A2A0-4335-B042-D8A4E813BBF5}"/>
                </a:ext>
              </a:extLst>
            </p:cNvPr>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0" name="Oval 16">
              <a:extLst>
                <a:ext uri="{FF2B5EF4-FFF2-40B4-BE49-F238E27FC236}">
                  <a16:creationId xmlns:a16="http://schemas.microsoft.com/office/drawing/2014/main" id="{2FBAA7D5-4270-4307-A66E-35F28815493F}"/>
                </a:ext>
              </a:extLst>
            </p:cNvPr>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1" name="Oval 17">
              <a:extLst>
                <a:ext uri="{FF2B5EF4-FFF2-40B4-BE49-F238E27FC236}">
                  <a16:creationId xmlns:a16="http://schemas.microsoft.com/office/drawing/2014/main" id="{513BEC10-208B-47D6-84E4-14C2BC568427}"/>
                </a:ext>
              </a:extLst>
            </p:cNvPr>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2" name="Oval 18">
              <a:extLst>
                <a:ext uri="{FF2B5EF4-FFF2-40B4-BE49-F238E27FC236}">
                  <a16:creationId xmlns:a16="http://schemas.microsoft.com/office/drawing/2014/main" id="{5DBD5182-1D5D-4976-91CE-6CA9FCFF7B31}"/>
                </a:ext>
              </a:extLst>
            </p:cNvPr>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3" name="Oval 19">
              <a:extLst>
                <a:ext uri="{FF2B5EF4-FFF2-40B4-BE49-F238E27FC236}">
                  <a16:creationId xmlns:a16="http://schemas.microsoft.com/office/drawing/2014/main" id="{BD1A1C09-EA89-4A45-9F6E-1476D4269220}"/>
                </a:ext>
              </a:extLst>
            </p:cNvPr>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4" name="Oval 20">
              <a:extLst>
                <a:ext uri="{FF2B5EF4-FFF2-40B4-BE49-F238E27FC236}">
                  <a16:creationId xmlns:a16="http://schemas.microsoft.com/office/drawing/2014/main" id="{1D54A520-1700-4008-9595-8291397AE92E}"/>
                </a:ext>
              </a:extLst>
            </p:cNvPr>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5" name="Oval 21">
              <a:extLst>
                <a:ext uri="{FF2B5EF4-FFF2-40B4-BE49-F238E27FC236}">
                  <a16:creationId xmlns:a16="http://schemas.microsoft.com/office/drawing/2014/main" id="{42BBA6F6-D789-4E1B-AD46-62690C7160F4}"/>
                </a:ext>
              </a:extLst>
            </p:cNvPr>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6" name="Oval 22">
              <a:extLst>
                <a:ext uri="{FF2B5EF4-FFF2-40B4-BE49-F238E27FC236}">
                  <a16:creationId xmlns:a16="http://schemas.microsoft.com/office/drawing/2014/main" id="{FE030688-6BB9-49F6-BF1B-3F14448CE164}"/>
                </a:ext>
              </a:extLst>
            </p:cNvPr>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7" name="Oval 23">
              <a:extLst>
                <a:ext uri="{FF2B5EF4-FFF2-40B4-BE49-F238E27FC236}">
                  <a16:creationId xmlns:a16="http://schemas.microsoft.com/office/drawing/2014/main" id="{5EB95E6D-8837-4CAA-9F74-389DF28B8DB6}"/>
                </a:ext>
              </a:extLst>
            </p:cNvPr>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8" name="Oval 24">
              <a:extLst>
                <a:ext uri="{FF2B5EF4-FFF2-40B4-BE49-F238E27FC236}">
                  <a16:creationId xmlns:a16="http://schemas.microsoft.com/office/drawing/2014/main" id="{18DAD9BD-9A85-4221-B94C-102F8B566611}"/>
                </a:ext>
              </a:extLst>
            </p:cNvPr>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9" name="Oval 25">
              <a:extLst>
                <a:ext uri="{FF2B5EF4-FFF2-40B4-BE49-F238E27FC236}">
                  <a16:creationId xmlns:a16="http://schemas.microsoft.com/office/drawing/2014/main" id="{6D88AD74-A328-4FBD-8167-187CBFBA94C5}"/>
                </a:ext>
              </a:extLst>
            </p:cNvPr>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0" name="Oval 26">
              <a:extLst>
                <a:ext uri="{FF2B5EF4-FFF2-40B4-BE49-F238E27FC236}">
                  <a16:creationId xmlns:a16="http://schemas.microsoft.com/office/drawing/2014/main" id="{FE9D5B36-2250-4820-8BB9-A16E4C3710C7}"/>
                </a:ext>
              </a:extLst>
            </p:cNvPr>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1" name="Oval 27">
              <a:extLst>
                <a:ext uri="{FF2B5EF4-FFF2-40B4-BE49-F238E27FC236}">
                  <a16:creationId xmlns:a16="http://schemas.microsoft.com/office/drawing/2014/main" id="{FB674988-C027-4A5D-9C51-3772D2DAE31F}"/>
                </a:ext>
              </a:extLst>
            </p:cNvPr>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2" name="Oval 28">
              <a:extLst>
                <a:ext uri="{FF2B5EF4-FFF2-40B4-BE49-F238E27FC236}">
                  <a16:creationId xmlns:a16="http://schemas.microsoft.com/office/drawing/2014/main" id="{4CC6E03F-9A0A-49FE-905B-426C3C06FDC3}"/>
                </a:ext>
              </a:extLst>
            </p:cNvPr>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3" name="Oval 29">
              <a:extLst>
                <a:ext uri="{FF2B5EF4-FFF2-40B4-BE49-F238E27FC236}">
                  <a16:creationId xmlns:a16="http://schemas.microsoft.com/office/drawing/2014/main" id="{65637BBA-C093-4107-B834-CB5FF7CAAB30}"/>
                </a:ext>
              </a:extLst>
            </p:cNvPr>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4" name="Oval 30">
              <a:extLst>
                <a:ext uri="{FF2B5EF4-FFF2-40B4-BE49-F238E27FC236}">
                  <a16:creationId xmlns:a16="http://schemas.microsoft.com/office/drawing/2014/main" id="{100DAF70-A5A5-43A0-8700-63BB2A2600F5}"/>
                </a:ext>
              </a:extLst>
            </p:cNvPr>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5" name="Oval 31">
              <a:extLst>
                <a:ext uri="{FF2B5EF4-FFF2-40B4-BE49-F238E27FC236}">
                  <a16:creationId xmlns:a16="http://schemas.microsoft.com/office/drawing/2014/main" id="{362866D4-E8FB-41CD-9321-4921753859F9}"/>
                </a:ext>
              </a:extLst>
            </p:cNvPr>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6" name="Oval 32">
              <a:extLst>
                <a:ext uri="{FF2B5EF4-FFF2-40B4-BE49-F238E27FC236}">
                  <a16:creationId xmlns:a16="http://schemas.microsoft.com/office/drawing/2014/main" id="{1E13BBC0-C036-4A06-91CD-204D0C3CC375}"/>
                </a:ext>
              </a:extLst>
            </p:cNvPr>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7" name="Oval 33">
              <a:extLst>
                <a:ext uri="{FF2B5EF4-FFF2-40B4-BE49-F238E27FC236}">
                  <a16:creationId xmlns:a16="http://schemas.microsoft.com/office/drawing/2014/main" id="{B2918D04-46D2-4F26-925F-77593594E911}"/>
                </a:ext>
              </a:extLst>
            </p:cNvPr>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8" name="Oval 34">
              <a:extLst>
                <a:ext uri="{FF2B5EF4-FFF2-40B4-BE49-F238E27FC236}">
                  <a16:creationId xmlns:a16="http://schemas.microsoft.com/office/drawing/2014/main" id="{FAAF6533-0B50-4C6C-87C8-04191C13B72E}"/>
                </a:ext>
              </a:extLst>
            </p:cNvPr>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9" name="Oval 35">
              <a:extLst>
                <a:ext uri="{FF2B5EF4-FFF2-40B4-BE49-F238E27FC236}">
                  <a16:creationId xmlns:a16="http://schemas.microsoft.com/office/drawing/2014/main" id="{32FC38E0-95AD-4878-A0B7-7EBEE86B2CA7}"/>
                </a:ext>
              </a:extLst>
            </p:cNvPr>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60" name="Oval 36">
              <a:extLst>
                <a:ext uri="{FF2B5EF4-FFF2-40B4-BE49-F238E27FC236}">
                  <a16:creationId xmlns:a16="http://schemas.microsoft.com/office/drawing/2014/main" id="{D0A7C7FD-3CE6-4CD4-A8AA-4614BAC75C47}"/>
                </a:ext>
              </a:extLst>
            </p:cNvPr>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61" name="Oval 37">
              <a:extLst>
                <a:ext uri="{FF2B5EF4-FFF2-40B4-BE49-F238E27FC236}">
                  <a16:creationId xmlns:a16="http://schemas.microsoft.com/office/drawing/2014/main" id="{CF26BD99-51FC-4224-86BE-58E39354EF60}"/>
                </a:ext>
              </a:extLst>
            </p:cNvPr>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62" name="Oval 38">
              <a:extLst>
                <a:ext uri="{FF2B5EF4-FFF2-40B4-BE49-F238E27FC236}">
                  <a16:creationId xmlns:a16="http://schemas.microsoft.com/office/drawing/2014/main" id="{ABE1FB72-BE3B-42D4-9AA6-131777862C5E}"/>
                </a:ext>
              </a:extLst>
            </p:cNvPr>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63" name="Oval 39">
              <a:extLst>
                <a:ext uri="{FF2B5EF4-FFF2-40B4-BE49-F238E27FC236}">
                  <a16:creationId xmlns:a16="http://schemas.microsoft.com/office/drawing/2014/main" id="{A82F944F-172F-45D4-918E-42FB269C4FCF}"/>
                </a:ext>
              </a:extLst>
            </p:cNvPr>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Tree>
  </p:cSld>
  <p:clrMap bg1="lt1" tx1="dk1" bg2="lt2" tx2="dk2" accent1="accent1" accent2="accent2" accent3="accent3" accent4="accent4" accent5="accent5" accent6="accent6" hlink="hlink" folHlink="folHlink"/>
  <p:sldLayoutIdLst>
    <p:sldLayoutId id="2147483708"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1</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dirty="0" err="1"/>
              <a:t>HTNive-Okulopathie</a:t>
            </a:r>
            <a:endParaRPr lang="de-DE" sz="2000" b="1" i="1" noProof="0" dirty="0"/>
          </a:p>
        </p:txBody>
      </p:sp>
      <p:sp>
        <p:nvSpPr>
          <p:cNvPr id="3" name="TextBox 2">
            <a:extLst>
              <a:ext uri="{FF2B5EF4-FFF2-40B4-BE49-F238E27FC236}">
                <a16:creationId xmlns:a16="http://schemas.microsoft.com/office/drawing/2014/main" id="{29A41BA5-55EA-466D-B431-1529287A1CD9}"/>
              </a:ext>
            </a:extLst>
          </p:cNvPr>
          <p:cNvSpPr txBox="1"/>
          <p:nvPr/>
        </p:nvSpPr>
        <p:spPr>
          <a:xfrm>
            <a:off x="2289225" y="1661298"/>
            <a:ext cx="5175147" cy="271869"/>
          </a:xfrm>
          <a:prstGeom prst="rect">
            <a:avLst/>
          </a:prstGeom>
          <a:noFill/>
        </p:spPr>
        <p:txBody>
          <a:bodyPr wrap="none" lIns="25400" tIns="12700" rIns="25400" bIns="12700" rtlCol="0" anchor="ctr">
            <a:noAutofit/>
          </a:bodyPr>
          <a:lstStyle/>
          <a:p>
            <a:pPr algn="ctr"/>
            <a:r>
              <a:rPr lang="en-US" sz="2000" b="1" dirty="0"/>
              <a:t>Hypertensive </a:t>
            </a:r>
            <a:r>
              <a:rPr lang="en-US" sz="2000" b="1" dirty="0" err="1"/>
              <a:t>Okulopathie</a:t>
            </a:r>
            <a:endParaRPr lang="de-DE" sz="2000" noProof="0" dirty="0"/>
          </a:p>
        </p:txBody>
      </p:sp>
      <p:sp>
        <p:nvSpPr>
          <p:cNvPr id="4" name="Arrow: Up 3">
            <a:extLst>
              <a:ext uri="{FF2B5EF4-FFF2-40B4-BE49-F238E27FC236}">
                <a16:creationId xmlns:a16="http://schemas.microsoft.com/office/drawing/2014/main" id="{B07725F3-BE24-4F9C-844C-13921E1E9EBA}"/>
              </a:ext>
            </a:extLst>
          </p:cNvPr>
          <p:cNvSpPr/>
          <p:nvPr/>
        </p:nvSpPr>
        <p:spPr>
          <a:xfrm rot="943630">
            <a:off x="4203326" y="783751"/>
            <a:ext cx="278690" cy="85579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
        <p:nvSpPr>
          <p:cNvPr id="5" name="Textfeld 4">
            <a:extLst>
              <a:ext uri="{FF2B5EF4-FFF2-40B4-BE49-F238E27FC236}">
                <a16:creationId xmlns:a16="http://schemas.microsoft.com/office/drawing/2014/main" id="{F08B7B08-2687-AC0A-0581-46CB03FF6C1C}"/>
              </a:ext>
            </a:extLst>
          </p:cNvPr>
          <p:cNvSpPr txBox="1"/>
          <p:nvPr/>
        </p:nvSpPr>
        <p:spPr>
          <a:xfrm>
            <a:off x="2667000" y="2057400"/>
            <a:ext cx="4597052" cy="954107"/>
          </a:xfrm>
          <a:prstGeom prst="rect">
            <a:avLst/>
          </a:prstGeom>
          <a:noFill/>
        </p:spPr>
        <p:txBody>
          <a:bodyPr wrap="square">
            <a:spAutoFit/>
          </a:bodyPr>
          <a:lstStyle/>
          <a:p>
            <a:r>
              <a:rPr lang="de-DE" sz="1400" dirty="0"/>
              <a:t>Ich habe den Begriff </a:t>
            </a:r>
            <a:r>
              <a:rPr lang="de-DE" sz="1400" i="1" dirty="0" err="1"/>
              <a:t>Okulopathie</a:t>
            </a:r>
            <a:r>
              <a:rPr lang="de-DE" sz="1400" dirty="0"/>
              <a:t> geprägt, da aus Gründen, die bald ersichtlich werden, ein Begriff mit einer breiteren Bedeutung als ‚hypertensive Retinopathie‘ benötigt wurde. Bleiben Sie dran.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5EBAEE-660A-F230-8CAA-25FD89B06884}"/>
              </a:ext>
            </a:extLst>
          </p:cNvPr>
          <p:cNvGrpSpPr/>
          <p:nvPr/>
        </p:nvGrpSpPr>
        <p:grpSpPr>
          <a:xfrm>
            <a:off x="1143000" y="1066800"/>
            <a:ext cx="7924800" cy="3886200"/>
            <a:chOff x="1143000" y="1066800"/>
            <a:chExt cx="7924800" cy="3886200"/>
          </a:xfrm>
        </p:grpSpPr>
        <p:sp>
          <p:nvSpPr>
            <p:cNvPr id="3" name="Rectangle 9">
              <a:extLst>
                <a:ext uri="{FF2B5EF4-FFF2-40B4-BE49-F238E27FC236}">
                  <a16:creationId xmlns:a16="http://schemas.microsoft.com/office/drawing/2014/main" id="{3B968E30-B1D7-EFBB-CAD3-2070785377AA}"/>
                </a:ext>
              </a:extLst>
            </p:cNvPr>
            <p:cNvSpPr>
              <a:spLocks noChangeArrowheads="1"/>
            </p:cNvSpPr>
            <p:nvPr/>
          </p:nvSpPr>
          <p:spPr bwMode="auto">
            <a:xfrm>
              <a:off x="7162800" y="3731514"/>
              <a:ext cx="1905000" cy="30708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900" noProof="0" dirty="0"/>
            </a:p>
          </p:txBody>
        </p:sp>
        <p:grpSp>
          <p:nvGrpSpPr>
            <p:cNvPr id="4" name="Group 3">
              <a:extLst>
                <a:ext uri="{FF2B5EF4-FFF2-40B4-BE49-F238E27FC236}">
                  <a16:creationId xmlns:a16="http://schemas.microsoft.com/office/drawing/2014/main" id="{EB984A64-851F-1260-01D3-F1167531F886}"/>
                </a:ext>
              </a:extLst>
            </p:cNvPr>
            <p:cNvGrpSpPr/>
            <p:nvPr/>
          </p:nvGrpSpPr>
          <p:grpSpPr>
            <a:xfrm>
              <a:off x="1143000" y="1066800"/>
              <a:ext cx="7543800" cy="3886200"/>
              <a:chOff x="1143000" y="1066800"/>
              <a:chExt cx="7543800" cy="3886200"/>
            </a:xfrm>
          </p:grpSpPr>
          <p:sp>
            <p:nvSpPr>
              <p:cNvPr id="5" name="Rectangle 7">
                <a:extLst>
                  <a:ext uri="{FF2B5EF4-FFF2-40B4-BE49-F238E27FC236}">
                    <a16:creationId xmlns:a16="http://schemas.microsoft.com/office/drawing/2014/main" id="{C369291D-8959-9547-317C-E25B51A903AF}"/>
                  </a:ext>
                </a:extLst>
              </p:cNvPr>
              <p:cNvSpPr>
                <a:spLocks noChangeArrowheads="1"/>
              </p:cNvSpPr>
              <p:nvPr/>
            </p:nvSpPr>
            <p:spPr bwMode="auto">
              <a:xfrm>
                <a:off x="1143000" y="2667000"/>
                <a:ext cx="2667000" cy="3048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sp>
            <p:nvSpPr>
              <p:cNvPr id="6" name="Rectangle 7">
                <a:extLst>
                  <a:ext uri="{FF2B5EF4-FFF2-40B4-BE49-F238E27FC236}">
                    <a16:creationId xmlns:a16="http://schemas.microsoft.com/office/drawing/2014/main" id="{F9902E61-DE1E-3FF8-1AA1-9033DC525914}"/>
                  </a:ext>
                </a:extLst>
              </p:cNvPr>
              <p:cNvSpPr>
                <a:spLocks noChangeArrowheads="1"/>
              </p:cNvSpPr>
              <p:nvPr/>
            </p:nvSpPr>
            <p:spPr bwMode="auto">
              <a:xfrm>
                <a:off x="1143000" y="2362200"/>
                <a:ext cx="2667000" cy="3048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sp>
            <p:nvSpPr>
              <p:cNvPr id="7" name="Rectangle 7">
                <a:extLst>
                  <a:ext uri="{FF2B5EF4-FFF2-40B4-BE49-F238E27FC236}">
                    <a16:creationId xmlns:a16="http://schemas.microsoft.com/office/drawing/2014/main" id="{F1EF7633-EC73-4450-A4FD-B7F5F794CDC4}"/>
                  </a:ext>
                </a:extLst>
              </p:cNvPr>
              <p:cNvSpPr>
                <a:spLocks noChangeArrowheads="1"/>
              </p:cNvSpPr>
              <p:nvPr/>
            </p:nvSpPr>
            <p:spPr bwMode="auto">
              <a:xfrm>
                <a:off x="1143000" y="2971800"/>
                <a:ext cx="2667000" cy="3810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grpSp>
            <p:nvGrpSpPr>
              <p:cNvPr id="8" name="Group 7">
                <a:extLst>
                  <a:ext uri="{FF2B5EF4-FFF2-40B4-BE49-F238E27FC236}">
                    <a16:creationId xmlns:a16="http://schemas.microsoft.com/office/drawing/2014/main" id="{EF1A7834-C9F3-3465-9E6D-D517DB34A64D}"/>
                  </a:ext>
                </a:extLst>
              </p:cNvPr>
              <p:cNvGrpSpPr/>
              <p:nvPr/>
            </p:nvGrpSpPr>
            <p:grpSpPr>
              <a:xfrm>
                <a:off x="1905000" y="1066800"/>
                <a:ext cx="6781800" cy="3886200"/>
                <a:chOff x="1905000" y="1066800"/>
                <a:chExt cx="6781800" cy="3886200"/>
              </a:xfrm>
            </p:grpSpPr>
            <p:sp>
              <p:nvSpPr>
                <p:cNvPr id="9" name="Rectangle 9">
                  <a:extLst>
                    <a:ext uri="{FF2B5EF4-FFF2-40B4-BE49-F238E27FC236}">
                      <a16:creationId xmlns:a16="http://schemas.microsoft.com/office/drawing/2014/main" id="{2E2B2E85-670F-5B6C-E2F9-7678D6651596}"/>
                    </a:ext>
                  </a:extLst>
                </p:cNvPr>
                <p:cNvSpPr>
                  <a:spLocks noChangeArrowheads="1"/>
                </p:cNvSpPr>
                <p:nvPr/>
              </p:nvSpPr>
              <p:spPr bwMode="auto">
                <a:xfrm>
                  <a:off x="6019800" y="1376846"/>
                  <a:ext cx="2667000" cy="371182"/>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nvGrpSpPr>
                <p:cNvPr id="10" name="Group 9">
                  <a:extLst>
                    <a:ext uri="{FF2B5EF4-FFF2-40B4-BE49-F238E27FC236}">
                      <a16:creationId xmlns:a16="http://schemas.microsoft.com/office/drawing/2014/main" id="{19DE0E28-4FE6-C7DF-A130-8874340CECF5}"/>
                    </a:ext>
                  </a:extLst>
                </p:cNvPr>
                <p:cNvGrpSpPr/>
                <p:nvPr/>
              </p:nvGrpSpPr>
              <p:grpSpPr>
                <a:xfrm>
                  <a:off x="1905000" y="1066800"/>
                  <a:ext cx="2057400" cy="3886200"/>
                  <a:chOff x="1905000" y="1066800"/>
                  <a:chExt cx="2057400" cy="3886200"/>
                </a:xfrm>
              </p:grpSpPr>
              <p:sp>
                <p:nvSpPr>
                  <p:cNvPr id="11" name="Rectangle 14">
                    <a:extLst>
                      <a:ext uri="{FF2B5EF4-FFF2-40B4-BE49-F238E27FC236}">
                        <a16:creationId xmlns:a16="http://schemas.microsoft.com/office/drawing/2014/main" id="{642DEEC0-EDA5-70BC-6A17-B278C39D65B9}"/>
                      </a:ext>
                    </a:extLst>
                  </p:cNvPr>
                  <p:cNvSpPr>
                    <a:spLocks noChangeArrowheads="1"/>
                  </p:cNvSpPr>
                  <p:nvPr/>
                </p:nvSpPr>
                <p:spPr bwMode="auto">
                  <a:xfrm>
                    <a:off x="1905000" y="1709928"/>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12" name="Rectangle 14">
                    <a:extLst>
                      <a:ext uri="{FF2B5EF4-FFF2-40B4-BE49-F238E27FC236}">
                        <a16:creationId xmlns:a16="http://schemas.microsoft.com/office/drawing/2014/main" id="{43CE324E-2613-AC09-82E2-2E14E45C7000}"/>
                      </a:ext>
                    </a:extLst>
                  </p:cNvPr>
                  <p:cNvSpPr>
                    <a:spLocks noChangeArrowheads="1"/>
                  </p:cNvSpPr>
                  <p:nvPr/>
                </p:nvSpPr>
                <p:spPr bwMode="auto">
                  <a:xfrm>
                    <a:off x="1905000" y="1066800"/>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13" name="Rectangle 14">
                    <a:extLst>
                      <a:ext uri="{FF2B5EF4-FFF2-40B4-BE49-F238E27FC236}">
                        <a16:creationId xmlns:a16="http://schemas.microsoft.com/office/drawing/2014/main" id="{99E0FAF8-2808-729F-3AC6-FD7C21801644}"/>
                      </a:ext>
                    </a:extLst>
                  </p:cNvPr>
                  <p:cNvSpPr>
                    <a:spLocks noChangeArrowheads="1"/>
                  </p:cNvSpPr>
                  <p:nvPr/>
                </p:nvSpPr>
                <p:spPr bwMode="auto">
                  <a:xfrm>
                    <a:off x="1905000" y="4642954"/>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grpSp>
        </p:grpSp>
      </p:grpSp>
      <p:sp>
        <p:nvSpPr>
          <p:cNvPr id="15372" name="Rectangle 12">
            <a:extLst>
              <a:ext uri="{FF2B5EF4-FFF2-40B4-BE49-F238E27FC236}">
                <a16:creationId xmlns:a16="http://schemas.microsoft.com/office/drawing/2014/main" id="{48F94F0B-85F0-4956-A7F6-F56E353E2C83}"/>
              </a:ext>
            </a:extLst>
          </p:cNvPr>
          <p:cNvSpPr>
            <a:spLocks noGrp="1" noChangeArrowheads="1"/>
          </p:cNvSpPr>
          <p:nvPr>
            <p:ph type="body" idx="1"/>
          </p:nvPr>
        </p:nvSpPr>
        <p:spPr>
          <a:xfrm>
            <a:off x="228600" y="1066800"/>
            <a:ext cx="8915400" cy="5562600"/>
          </a:xfrm>
        </p:spPr>
        <p:txBody>
          <a:bodyPr wrap="square" lIns="25400" tIns="12700" rIns="25400" bIns="12700"/>
          <a:lstStyle/>
          <a:p>
            <a:pPr marL="0" indent="0" eaLnBrk="1" hangingPunct="1">
              <a:buFont typeface="Wingdings" panose="05000000000000000000" pitchFamily="2" charset="2"/>
              <a:buNone/>
            </a:pPr>
            <a:r>
              <a:rPr lang="de-DE" sz="1800" noProof="0" dirty="0">
                <a:latin typeface="Arial" panose="020B0604020202020204" pitchFamily="34" charset="0"/>
              </a:rPr>
              <a:t>1) Hypertensive </a:t>
            </a:r>
            <a:r>
              <a:rPr lang="de-DE" sz="1800" i="1" noProof="0" dirty="0">
                <a:solidFill>
                  <a:srgbClr val="0000FF"/>
                </a:solidFill>
                <a:latin typeface="Arial" panose="020B0604020202020204" pitchFamily="34" charset="0"/>
              </a:rPr>
              <a:t>Retinopathie</a:t>
            </a:r>
          </a:p>
          <a:p>
            <a:pPr lvl="1" eaLnBrk="1" hangingPunct="1"/>
            <a:r>
              <a:rPr lang="de-DE" sz="1800" noProof="0" dirty="0">
                <a:latin typeface="Arial" panose="020B0604020202020204" pitchFamily="34" charset="0"/>
              </a:rPr>
              <a:t>Häufigstes Anzeichen bei chronischer Hypertonie: </a:t>
            </a:r>
            <a:r>
              <a:rPr lang="de-DE" sz="1800" noProof="0" dirty="0">
                <a:solidFill>
                  <a:srgbClr val="0000FF"/>
                </a:solidFill>
                <a:latin typeface="Arial" panose="020B0604020202020204" pitchFamily="34" charset="0"/>
                <a:sym typeface="Wingdings" panose="05000000000000000000" pitchFamily="2" charset="2"/>
              </a:rPr>
              <a:t>Verengung der Arteriolen</a:t>
            </a:r>
          </a:p>
          <a:p>
            <a:pPr marL="0" indent="0" eaLnBrk="1" hangingPunct="1">
              <a:buFont typeface="Wingdings" panose="05000000000000000000" pitchFamily="2" charset="2"/>
              <a:buNone/>
            </a:pPr>
            <a:r>
              <a:rPr lang="de-DE" sz="1800" noProof="0" dirty="0">
                <a:latin typeface="Arial" panose="020B0604020202020204" pitchFamily="34" charset="0"/>
                <a:sym typeface="Wingdings" panose="05000000000000000000" pitchFamily="2" charset="2"/>
              </a:rPr>
              <a:t>2) Hypertensive </a:t>
            </a:r>
            <a:r>
              <a:rPr lang="de-DE" sz="1800" i="1" noProof="0" dirty="0">
                <a:solidFill>
                  <a:srgbClr val="0000FF"/>
                </a:solidFill>
                <a:latin typeface="Arial" panose="020B0604020202020204" pitchFamily="34" charset="0"/>
                <a:sym typeface="Wingdings" panose="05000000000000000000" pitchFamily="2" charset="2"/>
              </a:rPr>
              <a:t>Choroidopathie</a:t>
            </a:r>
          </a:p>
          <a:p>
            <a:pPr lvl="1" eaLnBrk="1" hangingPunct="1"/>
            <a:r>
              <a:rPr lang="de-DE" sz="1800" noProof="0" dirty="0">
                <a:latin typeface="Arial" panose="020B0604020202020204" pitchFamily="34" charset="0"/>
              </a:rPr>
              <a:t>Tritt typischerweise bei jungen Patienten mit akutem Bluthochdruck auf: </a:t>
            </a:r>
          </a:p>
          <a:p>
            <a:pPr lvl="2" eaLnBrk="1" hangingPunct="1"/>
            <a:r>
              <a:rPr lang="de-DE" sz="1800" noProof="0" dirty="0">
                <a:solidFill>
                  <a:srgbClr val="0000FF"/>
                </a:solidFill>
                <a:latin typeface="Arial" panose="020B0604020202020204" pitchFamily="34" charset="0"/>
              </a:rPr>
              <a:t>Präeklampsie/Eklampsie</a:t>
            </a:r>
          </a:p>
          <a:p>
            <a:pPr lvl="2" eaLnBrk="1" hangingPunct="1"/>
            <a:r>
              <a:rPr lang="de-DE" sz="1800" noProof="0" dirty="0">
                <a:solidFill>
                  <a:srgbClr val="0000FF"/>
                </a:solidFill>
                <a:latin typeface="Arial" panose="020B0604020202020204" pitchFamily="34" charset="0"/>
              </a:rPr>
              <a:t>Phäochromozytom</a:t>
            </a:r>
          </a:p>
          <a:p>
            <a:pPr lvl="2" eaLnBrk="1" hangingPunct="1"/>
            <a:r>
              <a:rPr lang="de-DE" sz="1800" noProof="0" dirty="0">
                <a:solidFill>
                  <a:srgbClr val="0000FF"/>
                </a:solidFill>
                <a:latin typeface="Arial" panose="020B0604020202020204" pitchFamily="34" charset="0"/>
              </a:rPr>
              <a:t>Nierenerkrankung</a:t>
            </a:r>
          </a:p>
          <a:p>
            <a:pPr lvl="1" eaLnBrk="1" hangingPunct="1"/>
            <a:r>
              <a:rPr lang="de-DE" sz="1800" noProof="0" dirty="0">
                <a:latin typeface="Arial" panose="020B0604020202020204" pitchFamily="34" charset="0"/>
              </a:rPr>
              <a:t>Anzeichen:</a:t>
            </a:r>
          </a:p>
          <a:p>
            <a:pPr lvl="2" eaLnBrk="1" hangingPunct="1"/>
            <a:r>
              <a:rPr lang="de-DE" sz="1800" noProof="0" dirty="0">
                <a:latin typeface="Arial" panose="020B0604020202020204" pitchFamily="34" charset="0"/>
              </a:rPr>
              <a:t>Hyperpigmentierte Flecken mit hypopigmentiertem Rand = </a:t>
            </a:r>
            <a:r>
              <a:rPr lang="de-DE" sz="1800" i="1" noProof="0" dirty="0">
                <a:solidFill>
                  <a:srgbClr val="0000FF"/>
                </a:solidFill>
                <a:latin typeface="Arial" panose="020B0604020202020204" pitchFamily="34" charset="0"/>
              </a:rPr>
              <a:t>Elschnig-Flecken</a:t>
            </a:r>
          </a:p>
          <a:p>
            <a:pPr lvl="2" eaLnBrk="1" hangingPunct="1"/>
            <a:r>
              <a:rPr lang="de-DE" sz="1800" noProof="0" dirty="0">
                <a:latin typeface="Arial" panose="020B0604020202020204" pitchFamily="34" charset="0"/>
              </a:rPr>
              <a:t>Lineare Bereiche mit Hyperpigmentierung über den Aderhautarterien = </a:t>
            </a:r>
            <a:r>
              <a:rPr lang="de-DE" sz="1800" i="1" noProof="0" dirty="0">
                <a:solidFill>
                  <a:schemeClr val="bg1">
                    <a:lumMod val="75000"/>
                  </a:schemeClr>
                </a:solidFill>
                <a:latin typeface="Arial" panose="020B0604020202020204" pitchFamily="34" charset="0"/>
              </a:rPr>
              <a:t>Siegrist-Streifen</a:t>
            </a:r>
          </a:p>
          <a:p>
            <a:pPr marL="0" indent="0" eaLnBrk="1" hangingPunct="1">
              <a:buFont typeface="Wingdings" panose="05000000000000000000" pitchFamily="2" charset="2"/>
              <a:buNone/>
            </a:pPr>
            <a:r>
              <a:rPr lang="de-DE" sz="1800" noProof="0" dirty="0">
                <a:solidFill>
                  <a:schemeClr val="bg1">
                    <a:lumMod val="75000"/>
                  </a:schemeClr>
                </a:solidFill>
                <a:latin typeface="Arial" panose="020B0604020202020204" pitchFamily="34" charset="0"/>
              </a:rPr>
              <a:t>3) Hypertensive </a:t>
            </a:r>
            <a:r>
              <a:rPr lang="de-DE" sz="1800" i="1" noProof="0" dirty="0">
                <a:solidFill>
                  <a:schemeClr val="bg1">
                    <a:lumMod val="75000"/>
                  </a:schemeClr>
                </a:solidFill>
                <a:latin typeface="Arial" panose="020B0604020202020204" pitchFamily="34" charset="0"/>
              </a:rPr>
              <a:t>Optikusneuropathie</a:t>
            </a:r>
            <a:endParaRPr lang="de-DE" sz="1800" noProof="0" dirty="0">
              <a:solidFill>
                <a:schemeClr val="bg1"/>
              </a:solidFill>
              <a:latin typeface="Arial" panose="020B0604020202020204" pitchFamily="34" charset="0"/>
              <a:sym typeface="Wingdings" panose="05000000000000000000" pitchFamily="2" charset="2"/>
            </a:endParaRP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10</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sp>
        <p:nvSpPr>
          <p:cNvPr id="30" name="Rectangle 10">
            <a:extLst>
              <a:ext uri="{FF2B5EF4-FFF2-40B4-BE49-F238E27FC236}">
                <a16:creationId xmlns:a16="http://schemas.microsoft.com/office/drawing/2014/main" id="{B241320D-E636-4DDE-938D-9E5462C95F81}"/>
              </a:ext>
            </a:extLst>
          </p:cNvPr>
          <p:cNvSpPr>
            <a:spLocks noChangeArrowheads="1"/>
          </p:cNvSpPr>
          <p:nvPr/>
        </p:nvSpPr>
        <p:spPr bwMode="auto">
          <a:xfrm>
            <a:off x="1181100" y="4312754"/>
            <a:ext cx="2247900" cy="310046"/>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1200" noProof="0" dirty="0"/>
              <a:t>Namensgebende Bezeichnung der Läsionen</a:t>
            </a:r>
          </a:p>
        </p:txBody>
      </p:sp>
      <p:sp>
        <p:nvSpPr>
          <p:cNvPr id="19" name="Rectangle 18">
            <a:extLst>
              <a:ext uri="{FF2B5EF4-FFF2-40B4-BE49-F238E27FC236}">
                <a16:creationId xmlns:a16="http://schemas.microsoft.com/office/drawing/2014/main" id="{603C7FFA-F26E-4B1C-B76B-8B229E73D15E}"/>
              </a:ext>
            </a:extLst>
          </p:cNvPr>
          <p:cNvSpPr/>
          <p:nvPr/>
        </p:nvSpPr>
        <p:spPr>
          <a:xfrm>
            <a:off x="457200" y="5867400"/>
            <a:ext cx="53340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Tree>
    <p:extLst>
      <p:ext uri="{BB962C8B-B14F-4D97-AF65-F5344CB8AC3E}">
        <p14:creationId xmlns:p14="http://schemas.microsoft.com/office/powerpoint/2010/main" val="3800627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40373229-70DB-A894-FE37-D25CA6B66373}"/>
              </a:ext>
            </a:extLst>
          </p:cNvPr>
          <p:cNvGrpSpPr/>
          <p:nvPr/>
        </p:nvGrpSpPr>
        <p:grpSpPr>
          <a:xfrm>
            <a:off x="1143000" y="1066800"/>
            <a:ext cx="7924800" cy="3886200"/>
            <a:chOff x="1143000" y="1066800"/>
            <a:chExt cx="7924800" cy="3886200"/>
          </a:xfrm>
        </p:grpSpPr>
        <p:sp>
          <p:nvSpPr>
            <p:cNvPr id="40" name="Rectangle 14">
              <a:extLst>
                <a:ext uri="{FF2B5EF4-FFF2-40B4-BE49-F238E27FC236}">
                  <a16:creationId xmlns:a16="http://schemas.microsoft.com/office/drawing/2014/main" id="{B897921D-0E78-4393-B637-1F45001B976A}"/>
                </a:ext>
              </a:extLst>
            </p:cNvPr>
            <p:cNvSpPr>
              <a:spLocks noChangeArrowheads="1"/>
            </p:cNvSpPr>
            <p:nvPr/>
          </p:nvSpPr>
          <p:spPr bwMode="auto">
            <a:xfrm>
              <a:off x="1220028" y="4338153"/>
              <a:ext cx="1904172" cy="310047"/>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nvGrpSpPr>
            <p:cNvPr id="2" name="Group 1">
              <a:extLst>
                <a:ext uri="{FF2B5EF4-FFF2-40B4-BE49-F238E27FC236}">
                  <a16:creationId xmlns:a16="http://schemas.microsoft.com/office/drawing/2014/main" id="{3D4AFD08-3DB9-2661-55B9-E89A5AE5EC8B}"/>
                </a:ext>
              </a:extLst>
            </p:cNvPr>
            <p:cNvGrpSpPr/>
            <p:nvPr/>
          </p:nvGrpSpPr>
          <p:grpSpPr>
            <a:xfrm>
              <a:off x="1143000" y="1066800"/>
              <a:ext cx="7924800" cy="3886200"/>
              <a:chOff x="1143000" y="1066800"/>
              <a:chExt cx="7924800" cy="3886200"/>
            </a:xfrm>
          </p:grpSpPr>
          <p:sp>
            <p:nvSpPr>
              <p:cNvPr id="3" name="Rectangle 9">
                <a:extLst>
                  <a:ext uri="{FF2B5EF4-FFF2-40B4-BE49-F238E27FC236}">
                    <a16:creationId xmlns:a16="http://schemas.microsoft.com/office/drawing/2014/main" id="{1AB1FF47-0618-10C9-D592-F0F891DE49F5}"/>
                  </a:ext>
                </a:extLst>
              </p:cNvPr>
              <p:cNvSpPr>
                <a:spLocks noChangeArrowheads="1"/>
              </p:cNvSpPr>
              <p:nvPr/>
            </p:nvSpPr>
            <p:spPr bwMode="auto">
              <a:xfrm>
                <a:off x="7162800" y="3731514"/>
                <a:ext cx="1905000" cy="30708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900" noProof="0" dirty="0"/>
              </a:p>
            </p:txBody>
          </p:sp>
          <p:grpSp>
            <p:nvGrpSpPr>
              <p:cNvPr id="4" name="Group 3">
                <a:extLst>
                  <a:ext uri="{FF2B5EF4-FFF2-40B4-BE49-F238E27FC236}">
                    <a16:creationId xmlns:a16="http://schemas.microsoft.com/office/drawing/2014/main" id="{0B18B18A-A3C6-61D8-CA89-FCBD02C1CE5C}"/>
                  </a:ext>
                </a:extLst>
              </p:cNvPr>
              <p:cNvGrpSpPr/>
              <p:nvPr/>
            </p:nvGrpSpPr>
            <p:grpSpPr>
              <a:xfrm>
                <a:off x="1143000" y="1066800"/>
                <a:ext cx="7543800" cy="3886200"/>
                <a:chOff x="1143000" y="1066800"/>
                <a:chExt cx="7543800" cy="3886200"/>
              </a:xfrm>
            </p:grpSpPr>
            <p:sp>
              <p:nvSpPr>
                <p:cNvPr id="5" name="Rectangle 7">
                  <a:extLst>
                    <a:ext uri="{FF2B5EF4-FFF2-40B4-BE49-F238E27FC236}">
                      <a16:creationId xmlns:a16="http://schemas.microsoft.com/office/drawing/2014/main" id="{3ED45BF3-4DAD-FB34-35DB-B553AE93D379}"/>
                    </a:ext>
                  </a:extLst>
                </p:cNvPr>
                <p:cNvSpPr>
                  <a:spLocks noChangeArrowheads="1"/>
                </p:cNvSpPr>
                <p:nvPr/>
              </p:nvSpPr>
              <p:spPr bwMode="auto">
                <a:xfrm>
                  <a:off x="1143000" y="2667000"/>
                  <a:ext cx="2667000" cy="3048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sp>
              <p:nvSpPr>
                <p:cNvPr id="6" name="Rectangle 7">
                  <a:extLst>
                    <a:ext uri="{FF2B5EF4-FFF2-40B4-BE49-F238E27FC236}">
                      <a16:creationId xmlns:a16="http://schemas.microsoft.com/office/drawing/2014/main" id="{A86E57DF-527C-D4FB-07DB-698845F876BD}"/>
                    </a:ext>
                  </a:extLst>
                </p:cNvPr>
                <p:cNvSpPr>
                  <a:spLocks noChangeArrowheads="1"/>
                </p:cNvSpPr>
                <p:nvPr/>
              </p:nvSpPr>
              <p:spPr bwMode="auto">
                <a:xfrm>
                  <a:off x="1143000" y="2362200"/>
                  <a:ext cx="2667000" cy="3048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sp>
              <p:nvSpPr>
                <p:cNvPr id="7" name="Rectangle 7">
                  <a:extLst>
                    <a:ext uri="{FF2B5EF4-FFF2-40B4-BE49-F238E27FC236}">
                      <a16:creationId xmlns:a16="http://schemas.microsoft.com/office/drawing/2014/main" id="{2F824011-7E89-7541-6E32-1F4D74293D38}"/>
                    </a:ext>
                  </a:extLst>
                </p:cNvPr>
                <p:cNvSpPr>
                  <a:spLocks noChangeArrowheads="1"/>
                </p:cNvSpPr>
                <p:nvPr/>
              </p:nvSpPr>
              <p:spPr bwMode="auto">
                <a:xfrm>
                  <a:off x="1143000" y="2971800"/>
                  <a:ext cx="2667000" cy="3810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grpSp>
              <p:nvGrpSpPr>
                <p:cNvPr id="8" name="Group 7">
                  <a:extLst>
                    <a:ext uri="{FF2B5EF4-FFF2-40B4-BE49-F238E27FC236}">
                      <a16:creationId xmlns:a16="http://schemas.microsoft.com/office/drawing/2014/main" id="{B42839A5-D3E1-5704-E76B-47F8C371B0EF}"/>
                    </a:ext>
                  </a:extLst>
                </p:cNvPr>
                <p:cNvGrpSpPr/>
                <p:nvPr/>
              </p:nvGrpSpPr>
              <p:grpSpPr>
                <a:xfrm>
                  <a:off x="1905000" y="1066800"/>
                  <a:ext cx="6781800" cy="3886200"/>
                  <a:chOff x="1905000" y="1066800"/>
                  <a:chExt cx="6781800" cy="3886200"/>
                </a:xfrm>
              </p:grpSpPr>
              <p:sp>
                <p:nvSpPr>
                  <p:cNvPr id="9" name="Rectangle 9">
                    <a:extLst>
                      <a:ext uri="{FF2B5EF4-FFF2-40B4-BE49-F238E27FC236}">
                        <a16:creationId xmlns:a16="http://schemas.microsoft.com/office/drawing/2014/main" id="{DEDDE756-9B1F-F84C-E1F4-65810AC793B7}"/>
                      </a:ext>
                    </a:extLst>
                  </p:cNvPr>
                  <p:cNvSpPr>
                    <a:spLocks noChangeArrowheads="1"/>
                  </p:cNvSpPr>
                  <p:nvPr/>
                </p:nvSpPr>
                <p:spPr bwMode="auto">
                  <a:xfrm>
                    <a:off x="6019800" y="1376846"/>
                    <a:ext cx="2667000" cy="371182"/>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nvGrpSpPr>
                  <p:cNvPr id="10" name="Group 9">
                    <a:extLst>
                      <a:ext uri="{FF2B5EF4-FFF2-40B4-BE49-F238E27FC236}">
                        <a16:creationId xmlns:a16="http://schemas.microsoft.com/office/drawing/2014/main" id="{215C600A-C989-8F0E-3CB4-9EEFB7AA026A}"/>
                      </a:ext>
                    </a:extLst>
                  </p:cNvPr>
                  <p:cNvGrpSpPr/>
                  <p:nvPr/>
                </p:nvGrpSpPr>
                <p:grpSpPr>
                  <a:xfrm>
                    <a:off x="1905000" y="1066800"/>
                    <a:ext cx="2057400" cy="3886200"/>
                    <a:chOff x="1905000" y="1066800"/>
                    <a:chExt cx="2057400" cy="3886200"/>
                  </a:xfrm>
                </p:grpSpPr>
                <p:sp>
                  <p:nvSpPr>
                    <p:cNvPr id="11" name="Rectangle 14">
                      <a:extLst>
                        <a:ext uri="{FF2B5EF4-FFF2-40B4-BE49-F238E27FC236}">
                          <a16:creationId xmlns:a16="http://schemas.microsoft.com/office/drawing/2014/main" id="{2D0E9CB3-4A11-4190-7043-0E0C312BEEA6}"/>
                        </a:ext>
                      </a:extLst>
                    </p:cNvPr>
                    <p:cNvSpPr>
                      <a:spLocks noChangeArrowheads="1"/>
                    </p:cNvSpPr>
                    <p:nvPr/>
                  </p:nvSpPr>
                  <p:spPr bwMode="auto">
                    <a:xfrm>
                      <a:off x="1905000" y="1709928"/>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12" name="Rectangle 14">
                      <a:extLst>
                        <a:ext uri="{FF2B5EF4-FFF2-40B4-BE49-F238E27FC236}">
                          <a16:creationId xmlns:a16="http://schemas.microsoft.com/office/drawing/2014/main" id="{2925F859-05AF-6EEE-F6AD-B022C0DB1EB5}"/>
                        </a:ext>
                      </a:extLst>
                    </p:cNvPr>
                    <p:cNvSpPr>
                      <a:spLocks noChangeArrowheads="1"/>
                    </p:cNvSpPr>
                    <p:nvPr/>
                  </p:nvSpPr>
                  <p:spPr bwMode="auto">
                    <a:xfrm>
                      <a:off x="1905000" y="1066800"/>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13" name="Rectangle 14">
                      <a:extLst>
                        <a:ext uri="{FF2B5EF4-FFF2-40B4-BE49-F238E27FC236}">
                          <a16:creationId xmlns:a16="http://schemas.microsoft.com/office/drawing/2014/main" id="{4FC1EE51-C6E2-D1BE-DA06-DA87D1494356}"/>
                        </a:ext>
                      </a:extLst>
                    </p:cNvPr>
                    <p:cNvSpPr>
                      <a:spLocks noChangeArrowheads="1"/>
                    </p:cNvSpPr>
                    <p:nvPr/>
                  </p:nvSpPr>
                  <p:spPr bwMode="auto">
                    <a:xfrm>
                      <a:off x="1905000" y="4642954"/>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grpSp>
          </p:grpSp>
        </p:grpSp>
      </p:grpSp>
      <p:sp>
        <p:nvSpPr>
          <p:cNvPr id="15372" name="Rectangle 12">
            <a:extLst>
              <a:ext uri="{FF2B5EF4-FFF2-40B4-BE49-F238E27FC236}">
                <a16:creationId xmlns:a16="http://schemas.microsoft.com/office/drawing/2014/main" id="{48F94F0B-85F0-4956-A7F6-F56E353E2C83}"/>
              </a:ext>
            </a:extLst>
          </p:cNvPr>
          <p:cNvSpPr>
            <a:spLocks noGrp="1" noChangeArrowheads="1"/>
          </p:cNvSpPr>
          <p:nvPr>
            <p:ph type="body" idx="1"/>
          </p:nvPr>
        </p:nvSpPr>
        <p:spPr>
          <a:xfrm>
            <a:off x="228600" y="1066800"/>
            <a:ext cx="8915400" cy="5562600"/>
          </a:xfrm>
        </p:spPr>
        <p:txBody>
          <a:bodyPr wrap="square" lIns="25400" tIns="12700" rIns="25400" bIns="12700"/>
          <a:lstStyle/>
          <a:p>
            <a:pPr marL="0" indent="0" eaLnBrk="1" hangingPunct="1">
              <a:buFont typeface="Wingdings" panose="05000000000000000000" pitchFamily="2" charset="2"/>
              <a:buNone/>
            </a:pPr>
            <a:r>
              <a:rPr lang="de-DE" sz="1800" noProof="0" dirty="0">
                <a:latin typeface="Arial" panose="020B0604020202020204" pitchFamily="34" charset="0"/>
              </a:rPr>
              <a:t>1) Hypertensive </a:t>
            </a:r>
            <a:r>
              <a:rPr lang="de-DE" sz="1800" i="1" noProof="0" dirty="0">
                <a:solidFill>
                  <a:srgbClr val="0000FF"/>
                </a:solidFill>
                <a:latin typeface="Arial" panose="020B0604020202020204" pitchFamily="34" charset="0"/>
              </a:rPr>
              <a:t>Retinopathie</a:t>
            </a:r>
          </a:p>
          <a:p>
            <a:pPr lvl="1" eaLnBrk="1" hangingPunct="1"/>
            <a:r>
              <a:rPr lang="de-DE" sz="1800" noProof="0" dirty="0">
                <a:latin typeface="Arial" panose="020B0604020202020204" pitchFamily="34" charset="0"/>
              </a:rPr>
              <a:t>Häufigstes Anzeichen bei chronischer Hypertonie: </a:t>
            </a:r>
            <a:r>
              <a:rPr lang="de-DE" sz="1800" noProof="0" dirty="0">
                <a:solidFill>
                  <a:srgbClr val="0000FF"/>
                </a:solidFill>
                <a:latin typeface="Arial" panose="020B0604020202020204" pitchFamily="34" charset="0"/>
                <a:sym typeface="Wingdings" panose="05000000000000000000" pitchFamily="2" charset="2"/>
              </a:rPr>
              <a:t>Verengung der Arteriolen</a:t>
            </a:r>
          </a:p>
          <a:p>
            <a:pPr marL="0" indent="0" eaLnBrk="1" hangingPunct="1">
              <a:buFont typeface="Wingdings" panose="05000000000000000000" pitchFamily="2" charset="2"/>
              <a:buNone/>
            </a:pPr>
            <a:r>
              <a:rPr lang="de-DE" sz="1800" noProof="0" dirty="0">
                <a:latin typeface="Arial" panose="020B0604020202020204" pitchFamily="34" charset="0"/>
                <a:sym typeface="Wingdings" panose="05000000000000000000" pitchFamily="2" charset="2"/>
              </a:rPr>
              <a:t>2) Hypertensive </a:t>
            </a:r>
            <a:r>
              <a:rPr lang="de-DE" sz="1800" i="1" noProof="0" dirty="0">
                <a:solidFill>
                  <a:srgbClr val="0000FF"/>
                </a:solidFill>
                <a:latin typeface="Arial" panose="020B0604020202020204" pitchFamily="34" charset="0"/>
                <a:sym typeface="Wingdings" panose="05000000000000000000" pitchFamily="2" charset="2"/>
              </a:rPr>
              <a:t>Choroidopathie</a:t>
            </a:r>
          </a:p>
          <a:p>
            <a:pPr lvl="1" eaLnBrk="1" hangingPunct="1"/>
            <a:r>
              <a:rPr lang="de-DE" sz="1800" noProof="0" dirty="0">
                <a:latin typeface="Arial" panose="020B0604020202020204" pitchFamily="34" charset="0"/>
              </a:rPr>
              <a:t>Tritt typischerweise bei jungen Patienten mit akutem Bluthochdruck auf: </a:t>
            </a:r>
          </a:p>
          <a:p>
            <a:pPr lvl="2" eaLnBrk="1" hangingPunct="1"/>
            <a:r>
              <a:rPr lang="de-DE" sz="1800" noProof="0" dirty="0">
                <a:solidFill>
                  <a:srgbClr val="0000FF"/>
                </a:solidFill>
                <a:latin typeface="Arial" panose="020B0604020202020204" pitchFamily="34" charset="0"/>
              </a:rPr>
              <a:t>Präeklampsie/Eklampsie</a:t>
            </a:r>
          </a:p>
          <a:p>
            <a:pPr lvl="2" eaLnBrk="1" hangingPunct="1"/>
            <a:r>
              <a:rPr lang="de-DE" sz="1800" noProof="0" dirty="0">
                <a:solidFill>
                  <a:srgbClr val="0000FF"/>
                </a:solidFill>
                <a:latin typeface="Arial" panose="020B0604020202020204" pitchFamily="34" charset="0"/>
              </a:rPr>
              <a:t>Phäochromozytom</a:t>
            </a:r>
          </a:p>
          <a:p>
            <a:pPr lvl="2" eaLnBrk="1" hangingPunct="1"/>
            <a:r>
              <a:rPr lang="de-DE" sz="1800" noProof="0" dirty="0">
                <a:solidFill>
                  <a:srgbClr val="0000FF"/>
                </a:solidFill>
                <a:latin typeface="Arial" panose="020B0604020202020204" pitchFamily="34" charset="0"/>
              </a:rPr>
              <a:t>Nierenerkrankung</a:t>
            </a:r>
          </a:p>
          <a:p>
            <a:pPr lvl="1" eaLnBrk="1" hangingPunct="1"/>
            <a:r>
              <a:rPr lang="de-DE" sz="1800" noProof="0" dirty="0">
                <a:latin typeface="Arial" panose="020B0604020202020204" pitchFamily="34" charset="0"/>
              </a:rPr>
              <a:t>Anzeichen:</a:t>
            </a:r>
          </a:p>
          <a:p>
            <a:pPr lvl="2" eaLnBrk="1" hangingPunct="1"/>
            <a:r>
              <a:rPr lang="de-DE" sz="1800" noProof="0" dirty="0">
                <a:latin typeface="Arial" panose="020B0604020202020204" pitchFamily="34" charset="0"/>
              </a:rPr>
              <a:t>Hyperpigmentierte Flecken mit hypopigmentiertem Rand = </a:t>
            </a:r>
            <a:r>
              <a:rPr lang="de-DE" sz="1800" i="1" noProof="0" dirty="0">
                <a:solidFill>
                  <a:srgbClr val="0000FF"/>
                </a:solidFill>
                <a:latin typeface="Arial" panose="020B0604020202020204" pitchFamily="34" charset="0"/>
              </a:rPr>
              <a:t>Elschnig-Flecken</a:t>
            </a:r>
          </a:p>
          <a:p>
            <a:pPr lvl="2" eaLnBrk="1" hangingPunct="1"/>
            <a:r>
              <a:rPr lang="de-DE" sz="1800" noProof="0" dirty="0">
                <a:latin typeface="Arial" panose="020B0604020202020204" pitchFamily="34" charset="0"/>
              </a:rPr>
              <a:t>Lineare Bereiche mit Hyperpigmentierung über den Aderhautarterien = </a:t>
            </a:r>
            <a:r>
              <a:rPr lang="de-DE" sz="1800" i="1" noProof="0" dirty="0">
                <a:solidFill>
                  <a:srgbClr val="0000FF"/>
                </a:solidFill>
                <a:latin typeface="Arial" panose="020B0604020202020204" pitchFamily="34" charset="0"/>
              </a:rPr>
              <a:t>Siegrist-Streifen</a:t>
            </a:r>
          </a:p>
          <a:p>
            <a:pPr marL="0" indent="0" eaLnBrk="1" hangingPunct="1">
              <a:buFont typeface="Wingdings" panose="05000000000000000000" pitchFamily="2" charset="2"/>
              <a:buNone/>
            </a:pPr>
            <a:r>
              <a:rPr lang="de-DE" sz="1800" noProof="0" dirty="0">
                <a:solidFill>
                  <a:schemeClr val="bg1">
                    <a:lumMod val="75000"/>
                  </a:schemeClr>
                </a:solidFill>
                <a:latin typeface="Arial" panose="020B0604020202020204" pitchFamily="34" charset="0"/>
              </a:rPr>
              <a:t>3) Hypertensive </a:t>
            </a:r>
            <a:r>
              <a:rPr lang="de-DE" sz="1800" i="1" noProof="0" dirty="0">
                <a:solidFill>
                  <a:schemeClr val="bg1">
                    <a:lumMod val="75000"/>
                  </a:schemeClr>
                </a:solidFill>
                <a:latin typeface="Arial" panose="020B0604020202020204" pitchFamily="34" charset="0"/>
              </a:rPr>
              <a:t>Optikusneuropathie</a:t>
            </a:r>
            <a:endParaRPr lang="de-DE" sz="1800" noProof="0" dirty="0">
              <a:solidFill>
                <a:schemeClr val="bg1"/>
              </a:solidFill>
              <a:latin typeface="Arial" panose="020B0604020202020204" pitchFamily="34" charset="0"/>
              <a:sym typeface="Wingdings" panose="05000000000000000000" pitchFamily="2" charset="2"/>
            </a:endParaRP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11</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sp>
        <p:nvSpPr>
          <p:cNvPr id="19" name="Rectangle 18">
            <a:extLst>
              <a:ext uri="{FF2B5EF4-FFF2-40B4-BE49-F238E27FC236}">
                <a16:creationId xmlns:a16="http://schemas.microsoft.com/office/drawing/2014/main" id="{B6EB64C3-F6D9-40F1-A056-F894A6843DDC}"/>
              </a:ext>
            </a:extLst>
          </p:cNvPr>
          <p:cNvSpPr/>
          <p:nvPr/>
        </p:nvSpPr>
        <p:spPr>
          <a:xfrm>
            <a:off x="457200" y="5867400"/>
            <a:ext cx="53340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Tree>
    <p:extLst>
      <p:ext uri="{BB962C8B-B14F-4D97-AF65-F5344CB8AC3E}">
        <p14:creationId xmlns:p14="http://schemas.microsoft.com/office/powerpoint/2010/main" val="1806566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71F3EA8-01FA-34C5-D365-CEACCB12D449}"/>
              </a:ext>
            </a:extLst>
          </p:cNvPr>
          <p:cNvGrpSpPr/>
          <p:nvPr/>
        </p:nvGrpSpPr>
        <p:grpSpPr>
          <a:xfrm>
            <a:off x="1143000" y="1066800"/>
            <a:ext cx="7924800" cy="3886200"/>
            <a:chOff x="1143000" y="1066800"/>
            <a:chExt cx="7924800" cy="3886200"/>
          </a:xfrm>
        </p:grpSpPr>
        <p:sp>
          <p:nvSpPr>
            <p:cNvPr id="3" name="Rectangle 14">
              <a:extLst>
                <a:ext uri="{FF2B5EF4-FFF2-40B4-BE49-F238E27FC236}">
                  <a16:creationId xmlns:a16="http://schemas.microsoft.com/office/drawing/2014/main" id="{73CFB6E0-C6AC-1817-70A6-8B9EC7638599}"/>
                </a:ext>
              </a:extLst>
            </p:cNvPr>
            <p:cNvSpPr>
              <a:spLocks noChangeArrowheads="1"/>
            </p:cNvSpPr>
            <p:nvPr/>
          </p:nvSpPr>
          <p:spPr bwMode="auto">
            <a:xfrm>
              <a:off x="1220028" y="4338153"/>
              <a:ext cx="1904172" cy="310047"/>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nvGrpSpPr>
            <p:cNvPr id="4" name="Group 3">
              <a:extLst>
                <a:ext uri="{FF2B5EF4-FFF2-40B4-BE49-F238E27FC236}">
                  <a16:creationId xmlns:a16="http://schemas.microsoft.com/office/drawing/2014/main" id="{176E2D0A-4573-F691-077C-23D323A3D5D4}"/>
                </a:ext>
              </a:extLst>
            </p:cNvPr>
            <p:cNvGrpSpPr/>
            <p:nvPr/>
          </p:nvGrpSpPr>
          <p:grpSpPr>
            <a:xfrm>
              <a:off x="1143000" y="1066800"/>
              <a:ext cx="7924800" cy="3886200"/>
              <a:chOff x="1143000" y="1066800"/>
              <a:chExt cx="7924800" cy="3886200"/>
            </a:xfrm>
          </p:grpSpPr>
          <p:sp>
            <p:nvSpPr>
              <p:cNvPr id="5" name="Rectangle 9">
                <a:extLst>
                  <a:ext uri="{FF2B5EF4-FFF2-40B4-BE49-F238E27FC236}">
                    <a16:creationId xmlns:a16="http://schemas.microsoft.com/office/drawing/2014/main" id="{FBE9AAE6-6C81-53AD-D466-20ABC18275B1}"/>
                  </a:ext>
                </a:extLst>
              </p:cNvPr>
              <p:cNvSpPr>
                <a:spLocks noChangeArrowheads="1"/>
              </p:cNvSpPr>
              <p:nvPr/>
            </p:nvSpPr>
            <p:spPr bwMode="auto">
              <a:xfrm>
                <a:off x="7162800" y="3731514"/>
                <a:ext cx="1905000" cy="30708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900" noProof="0" dirty="0"/>
              </a:p>
            </p:txBody>
          </p:sp>
          <p:grpSp>
            <p:nvGrpSpPr>
              <p:cNvPr id="6" name="Group 5">
                <a:extLst>
                  <a:ext uri="{FF2B5EF4-FFF2-40B4-BE49-F238E27FC236}">
                    <a16:creationId xmlns:a16="http://schemas.microsoft.com/office/drawing/2014/main" id="{5F1A8691-068A-64DD-A5F5-A972E357197E}"/>
                  </a:ext>
                </a:extLst>
              </p:cNvPr>
              <p:cNvGrpSpPr/>
              <p:nvPr/>
            </p:nvGrpSpPr>
            <p:grpSpPr>
              <a:xfrm>
                <a:off x="1143000" y="1066800"/>
                <a:ext cx="7543800" cy="3886200"/>
                <a:chOff x="1143000" y="1066800"/>
                <a:chExt cx="7543800" cy="3886200"/>
              </a:xfrm>
            </p:grpSpPr>
            <p:sp>
              <p:nvSpPr>
                <p:cNvPr id="7" name="Rectangle 7">
                  <a:extLst>
                    <a:ext uri="{FF2B5EF4-FFF2-40B4-BE49-F238E27FC236}">
                      <a16:creationId xmlns:a16="http://schemas.microsoft.com/office/drawing/2014/main" id="{0B3EAC52-C986-3B79-14BB-B3E53D2EBC73}"/>
                    </a:ext>
                  </a:extLst>
                </p:cNvPr>
                <p:cNvSpPr>
                  <a:spLocks noChangeArrowheads="1"/>
                </p:cNvSpPr>
                <p:nvPr/>
              </p:nvSpPr>
              <p:spPr bwMode="auto">
                <a:xfrm>
                  <a:off x="1143000" y="2667000"/>
                  <a:ext cx="2667000" cy="3048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sp>
              <p:nvSpPr>
                <p:cNvPr id="8" name="Rectangle 7">
                  <a:extLst>
                    <a:ext uri="{FF2B5EF4-FFF2-40B4-BE49-F238E27FC236}">
                      <a16:creationId xmlns:a16="http://schemas.microsoft.com/office/drawing/2014/main" id="{A310162C-4452-CDB3-01AC-AA2FAA474988}"/>
                    </a:ext>
                  </a:extLst>
                </p:cNvPr>
                <p:cNvSpPr>
                  <a:spLocks noChangeArrowheads="1"/>
                </p:cNvSpPr>
                <p:nvPr/>
              </p:nvSpPr>
              <p:spPr bwMode="auto">
                <a:xfrm>
                  <a:off x="1143000" y="2362200"/>
                  <a:ext cx="2667000" cy="3048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sp>
              <p:nvSpPr>
                <p:cNvPr id="9" name="Rectangle 7">
                  <a:extLst>
                    <a:ext uri="{FF2B5EF4-FFF2-40B4-BE49-F238E27FC236}">
                      <a16:creationId xmlns:a16="http://schemas.microsoft.com/office/drawing/2014/main" id="{4149D8D8-7C2A-2C7D-192D-88C6BE7690B8}"/>
                    </a:ext>
                  </a:extLst>
                </p:cNvPr>
                <p:cNvSpPr>
                  <a:spLocks noChangeArrowheads="1"/>
                </p:cNvSpPr>
                <p:nvPr/>
              </p:nvSpPr>
              <p:spPr bwMode="auto">
                <a:xfrm>
                  <a:off x="1143000" y="2971800"/>
                  <a:ext cx="2667000" cy="3810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grpSp>
              <p:nvGrpSpPr>
                <p:cNvPr id="10" name="Group 9">
                  <a:extLst>
                    <a:ext uri="{FF2B5EF4-FFF2-40B4-BE49-F238E27FC236}">
                      <a16:creationId xmlns:a16="http://schemas.microsoft.com/office/drawing/2014/main" id="{831DEE1E-FD46-98C7-B173-68EDA18F8C91}"/>
                    </a:ext>
                  </a:extLst>
                </p:cNvPr>
                <p:cNvGrpSpPr/>
                <p:nvPr/>
              </p:nvGrpSpPr>
              <p:grpSpPr>
                <a:xfrm>
                  <a:off x="1905000" y="1066800"/>
                  <a:ext cx="6781800" cy="3886200"/>
                  <a:chOff x="1905000" y="1066800"/>
                  <a:chExt cx="6781800" cy="3886200"/>
                </a:xfrm>
              </p:grpSpPr>
              <p:sp>
                <p:nvSpPr>
                  <p:cNvPr id="11" name="Rectangle 9">
                    <a:extLst>
                      <a:ext uri="{FF2B5EF4-FFF2-40B4-BE49-F238E27FC236}">
                        <a16:creationId xmlns:a16="http://schemas.microsoft.com/office/drawing/2014/main" id="{910436F2-7E5A-1492-8F80-42A6D6A0569B}"/>
                      </a:ext>
                    </a:extLst>
                  </p:cNvPr>
                  <p:cNvSpPr>
                    <a:spLocks noChangeArrowheads="1"/>
                  </p:cNvSpPr>
                  <p:nvPr/>
                </p:nvSpPr>
                <p:spPr bwMode="auto">
                  <a:xfrm>
                    <a:off x="6019800" y="1376846"/>
                    <a:ext cx="2667000" cy="371182"/>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nvGrpSpPr>
                  <p:cNvPr id="12" name="Group 11">
                    <a:extLst>
                      <a:ext uri="{FF2B5EF4-FFF2-40B4-BE49-F238E27FC236}">
                        <a16:creationId xmlns:a16="http://schemas.microsoft.com/office/drawing/2014/main" id="{0BD6F6F6-BC6D-CEA5-EB1B-A9367011A45C}"/>
                      </a:ext>
                    </a:extLst>
                  </p:cNvPr>
                  <p:cNvGrpSpPr/>
                  <p:nvPr/>
                </p:nvGrpSpPr>
                <p:grpSpPr>
                  <a:xfrm>
                    <a:off x="1905000" y="1066800"/>
                    <a:ext cx="2057400" cy="3886200"/>
                    <a:chOff x="1905000" y="1066800"/>
                    <a:chExt cx="2057400" cy="3886200"/>
                  </a:xfrm>
                </p:grpSpPr>
                <p:sp>
                  <p:nvSpPr>
                    <p:cNvPr id="13" name="Rectangle 14">
                      <a:extLst>
                        <a:ext uri="{FF2B5EF4-FFF2-40B4-BE49-F238E27FC236}">
                          <a16:creationId xmlns:a16="http://schemas.microsoft.com/office/drawing/2014/main" id="{44B44DF4-FE70-2155-AFCA-551E11386414}"/>
                        </a:ext>
                      </a:extLst>
                    </p:cNvPr>
                    <p:cNvSpPr>
                      <a:spLocks noChangeArrowheads="1"/>
                    </p:cNvSpPr>
                    <p:nvPr/>
                  </p:nvSpPr>
                  <p:spPr bwMode="auto">
                    <a:xfrm>
                      <a:off x="1905000" y="1709928"/>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14" name="Rectangle 14">
                      <a:extLst>
                        <a:ext uri="{FF2B5EF4-FFF2-40B4-BE49-F238E27FC236}">
                          <a16:creationId xmlns:a16="http://schemas.microsoft.com/office/drawing/2014/main" id="{EAEECD38-80C0-7E83-2D92-FBE822611547}"/>
                        </a:ext>
                      </a:extLst>
                    </p:cNvPr>
                    <p:cNvSpPr>
                      <a:spLocks noChangeArrowheads="1"/>
                    </p:cNvSpPr>
                    <p:nvPr/>
                  </p:nvSpPr>
                  <p:spPr bwMode="auto">
                    <a:xfrm>
                      <a:off x="1905000" y="1066800"/>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15" name="Rectangle 14">
                      <a:extLst>
                        <a:ext uri="{FF2B5EF4-FFF2-40B4-BE49-F238E27FC236}">
                          <a16:creationId xmlns:a16="http://schemas.microsoft.com/office/drawing/2014/main" id="{25519660-4B08-AD4D-18BD-E3B54EE8CAA3}"/>
                        </a:ext>
                      </a:extLst>
                    </p:cNvPr>
                    <p:cNvSpPr>
                      <a:spLocks noChangeArrowheads="1"/>
                    </p:cNvSpPr>
                    <p:nvPr/>
                  </p:nvSpPr>
                  <p:spPr bwMode="auto">
                    <a:xfrm>
                      <a:off x="1905000" y="4642954"/>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grpSp>
          </p:grpSp>
        </p:grpSp>
      </p:grpSp>
      <p:sp>
        <p:nvSpPr>
          <p:cNvPr id="15372" name="Rectangle 12">
            <a:extLst>
              <a:ext uri="{FF2B5EF4-FFF2-40B4-BE49-F238E27FC236}">
                <a16:creationId xmlns:a16="http://schemas.microsoft.com/office/drawing/2014/main" id="{48F94F0B-85F0-4956-A7F6-F56E353E2C83}"/>
              </a:ext>
            </a:extLst>
          </p:cNvPr>
          <p:cNvSpPr>
            <a:spLocks noGrp="1" noChangeArrowheads="1"/>
          </p:cNvSpPr>
          <p:nvPr>
            <p:ph type="body" idx="1"/>
          </p:nvPr>
        </p:nvSpPr>
        <p:spPr>
          <a:xfrm>
            <a:off x="228600" y="1066800"/>
            <a:ext cx="8915400" cy="5562600"/>
          </a:xfrm>
        </p:spPr>
        <p:txBody>
          <a:bodyPr wrap="square" lIns="25400" tIns="12700" rIns="25400" bIns="12700"/>
          <a:lstStyle/>
          <a:p>
            <a:pPr marL="0" indent="0" eaLnBrk="1" hangingPunct="1">
              <a:buFont typeface="Wingdings" panose="05000000000000000000" pitchFamily="2" charset="2"/>
              <a:buNone/>
            </a:pPr>
            <a:r>
              <a:rPr lang="de-DE" sz="1800" noProof="0" dirty="0">
                <a:latin typeface="Arial" panose="020B0604020202020204" pitchFamily="34" charset="0"/>
              </a:rPr>
              <a:t>1) Hypertensive </a:t>
            </a:r>
            <a:r>
              <a:rPr lang="de-DE" sz="1800" i="1" noProof="0" dirty="0">
                <a:solidFill>
                  <a:srgbClr val="0000FF"/>
                </a:solidFill>
                <a:latin typeface="Arial" panose="020B0604020202020204" pitchFamily="34" charset="0"/>
              </a:rPr>
              <a:t>Retinopathie</a:t>
            </a:r>
          </a:p>
          <a:p>
            <a:pPr lvl="1" eaLnBrk="1" hangingPunct="1"/>
            <a:r>
              <a:rPr lang="de-DE" sz="1800" noProof="0" dirty="0">
                <a:latin typeface="Arial" panose="020B0604020202020204" pitchFamily="34" charset="0"/>
              </a:rPr>
              <a:t>Häufigstes Anzeichen bei chronischer Hypertonie: </a:t>
            </a:r>
            <a:r>
              <a:rPr lang="de-DE" sz="1800" noProof="0" dirty="0">
                <a:solidFill>
                  <a:srgbClr val="0000FF"/>
                </a:solidFill>
                <a:latin typeface="Arial" panose="020B0604020202020204" pitchFamily="34" charset="0"/>
                <a:sym typeface="Wingdings" panose="05000000000000000000" pitchFamily="2" charset="2"/>
              </a:rPr>
              <a:t>Verengung der Arteriolen</a:t>
            </a:r>
          </a:p>
          <a:p>
            <a:pPr marL="0" indent="0" eaLnBrk="1" hangingPunct="1">
              <a:buFont typeface="Wingdings" panose="05000000000000000000" pitchFamily="2" charset="2"/>
              <a:buNone/>
            </a:pPr>
            <a:r>
              <a:rPr lang="de-DE" sz="1800" noProof="0" dirty="0">
                <a:latin typeface="Arial" panose="020B0604020202020204" pitchFamily="34" charset="0"/>
                <a:sym typeface="Wingdings" panose="05000000000000000000" pitchFamily="2" charset="2"/>
              </a:rPr>
              <a:t>2) Hypertensive </a:t>
            </a:r>
            <a:r>
              <a:rPr lang="de-DE" sz="1800" i="1" noProof="0" dirty="0">
                <a:solidFill>
                  <a:srgbClr val="0000FF"/>
                </a:solidFill>
                <a:latin typeface="Arial" panose="020B0604020202020204" pitchFamily="34" charset="0"/>
                <a:sym typeface="Wingdings" panose="05000000000000000000" pitchFamily="2" charset="2"/>
              </a:rPr>
              <a:t>Choroidopathie</a:t>
            </a:r>
          </a:p>
          <a:p>
            <a:pPr lvl="1" eaLnBrk="1" hangingPunct="1"/>
            <a:r>
              <a:rPr lang="de-DE" sz="1800" noProof="0" dirty="0">
                <a:latin typeface="Arial" panose="020B0604020202020204" pitchFamily="34" charset="0"/>
              </a:rPr>
              <a:t>Tritt typischerweise bei jungen Patienten mit akutem Bluthochdruck auf: </a:t>
            </a:r>
          </a:p>
          <a:p>
            <a:pPr lvl="2" eaLnBrk="1" hangingPunct="1"/>
            <a:r>
              <a:rPr lang="de-DE" sz="1800" noProof="0" dirty="0">
                <a:solidFill>
                  <a:srgbClr val="0000FF"/>
                </a:solidFill>
                <a:latin typeface="Arial" panose="020B0604020202020204" pitchFamily="34" charset="0"/>
              </a:rPr>
              <a:t>Präeklampsie/Eklampsie</a:t>
            </a:r>
          </a:p>
          <a:p>
            <a:pPr lvl="2" eaLnBrk="1" hangingPunct="1"/>
            <a:r>
              <a:rPr lang="de-DE" sz="1800" noProof="0" dirty="0">
                <a:solidFill>
                  <a:srgbClr val="0000FF"/>
                </a:solidFill>
                <a:latin typeface="Arial" panose="020B0604020202020204" pitchFamily="34" charset="0"/>
              </a:rPr>
              <a:t>Phäochromozytom</a:t>
            </a:r>
          </a:p>
          <a:p>
            <a:pPr lvl="2" eaLnBrk="1" hangingPunct="1"/>
            <a:r>
              <a:rPr lang="de-DE" sz="1800" noProof="0" dirty="0">
                <a:solidFill>
                  <a:srgbClr val="0000FF"/>
                </a:solidFill>
                <a:latin typeface="Arial" panose="020B0604020202020204" pitchFamily="34" charset="0"/>
              </a:rPr>
              <a:t>Nierenerkrankung</a:t>
            </a:r>
          </a:p>
          <a:p>
            <a:pPr lvl="1" eaLnBrk="1" hangingPunct="1"/>
            <a:r>
              <a:rPr lang="de-DE" sz="1800" noProof="0" dirty="0">
                <a:latin typeface="Arial" panose="020B0604020202020204" pitchFamily="34" charset="0"/>
              </a:rPr>
              <a:t>Anzeichen:</a:t>
            </a:r>
          </a:p>
          <a:p>
            <a:pPr lvl="2" eaLnBrk="1" hangingPunct="1"/>
            <a:r>
              <a:rPr lang="de-DE" sz="1800" noProof="0" dirty="0">
                <a:latin typeface="Arial" panose="020B0604020202020204" pitchFamily="34" charset="0"/>
              </a:rPr>
              <a:t>Hyperpigmentierte Flecken mit hypopigmentiertem Rand = </a:t>
            </a:r>
            <a:r>
              <a:rPr lang="de-DE" sz="1800" i="1" noProof="0" dirty="0">
                <a:solidFill>
                  <a:srgbClr val="0000FF"/>
                </a:solidFill>
                <a:latin typeface="Arial" panose="020B0604020202020204" pitchFamily="34" charset="0"/>
              </a:rPr>
              <a:t>Elschnig-Flecken</a:t>
            </a:r>
          </a:p>
          <a:p>
            <a:pPr lvl="2" eaLnBrk="1" hangingPunct="1"/>
            <a:r>
              <a:rPr lang="de-DE" sz="1800" noProof="0" dirty="0">
                <a:latin typeface="Arial" panose="020B0604020202020204" pitchFamily="34" charset="0"/>
              </a:rPr>
              <a:t>Lineare Bereiche mit Hyperpigmentierung über den Aderhautarterien = </a:t>
            </a:r>
            <a:r>
              <a:rPr lang="de-DE" sz="1800" i="1" noProof="0" dirty="0">
                <a:solidFill>
                  <a:srgbClr val="0000FF"/>
                </a:solidFill>
                <a:latin typeface="Arial" panose="020B0604020202020204" pitchFamily="34" charset="0"/>
              </a:rPr>
              <a:t>Siegrist-Streifen</a:t>
            </a:r>
          </a:p>
          <a:p>
            <a:pPr marL="0" indent="0" eaLnBrk="1" hangingPunct="1">
              <a:buFont typeface="Wingdings" panose="05000000000000000000" pitchFamily="2" charset="2"/>
              <a:buNone/>
            </a:pPr>
            <a:r>
              <a:rPr lang="de-DE" sz="1800" noProof="0" dirty="0">
                <a:latin typeface="Arial" panose="020B0604020202020204" pitchFamily="34" charset="0"/>
              </a:rPr>
              <a:t>3) Hypertensive </a:t>
            </a:r>
            <a:r>
              <a:rPr lang="de-DE" sz="1800" i="1" noProof="0" dirty="0">
                <a:solidFill>
                  <a:srgbClr val="0000FF"/>
                </a:solidFill>
                <a:latin typeface="Arial" panose="020B0604020202020204" pitchFamily="34" charset="0"/>
              </a:rPr>
              <a:t>Optikusneuropathie</a:t>
            </a:r>
          </a:p>
          <a:p>
            <a:pPr lvl="1" eaLnBrk="1" hangingPunct="1"/>
            <a:r>
              <a:rPr lang="de-DE" sz="1800" noProof="0" dirty="0">
                <a:latin typeface="Arial" panose="020B0604020202020204" pitchFamily="34" charset="0"/>
              </a:rPr>
              <a:t>Das Erscheinungsbild hängt vom </a:t>
            </a:r>
            <a:r>
              <a:rPr lang="de-DE" sz="1800" noProof="0" dirty="0">
                <a:solidFill>
                  <a:srgbClr val="0000FF"/>
                </a:solidFill>
                <a:latin typeface="Arial" panose="020B0604020202020204" pitchFamily="34" charset="0"/>
              </a:rPr>
              <a:t>Grad </a:t>
            </a:r>
            <a:r>
              <a:rPr lang="de-DE" sz="1800" noProof="0" dirty="0">
                <a:latin typeface="Arial" panose="020B0604020202020204" pitchFamily="34" charset="0"/>
              </a:rPr>
              <a:t>und </a:t>
            </a:r>
            <a:r>
              <a:rPr lang="de-DE" sz="1800" noProof="0" dirty="0">
                <a:solidFill>
                  <a:srgbClr val="0000FF"/>
                </a:solidFill>
                <a:latin typeface="Arial" panose="020B0604020202020204" pitchFamily="34" charset="0"/>
              </a:rPr>
              <a:t>der Dauer </a:t>
            </a:r>
            <a:r>
              <a:rPr lang="de-DE" sz="1800" noProof="0" dirty="0">
                <a:latin typeface="Arial" panose="020B0604020202020204" pitchFamily="34" charset="0"/>
              </a:rPr>
              <a:t>der Hypertonie ab</a:t>
            </a: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12</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sp>
        <p:nvSpPr>
          <p:cNvPr id="32" name="Rectangle 11">
            <a:extLst>
              <a:ext uri="{FF2B5EF4-FFF2-40B4-BE49-F238E27FC236}">
                <a16:creationId xmlns:a16="http://schemas.microsoft.com/office/drawing/2014/main" id="{2C918A40-1FA5-424B-BCBC-41E1DC981215}"/>
              </a:ext>
            </a:extLst>
          </p:cNvPr>
          <p:cNvSpPr>
            <a:spLocks noChangeArrowheads="1"/>
          </p:cNvSpPr>
          <p:nvPr/>
        </p:nvSpPr>
        <p:spPr bwMode="auto">
          <a:xfrm>
            <a:off x="4343400" y="4953000"/>
            <a:ext cx="533400" cy="271946"/>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de-DE" noProof="0" dirty="0"/>
          </a:p>
        </p:txBody>
      </p:sp>
      <p:sp>
        <p:nvSpPr>
          <p:cNvPr id="33" name="Rectangle 12">
            <a:extLst>
              <a:ext uri="{FF2B5EF4-FFF2-40B4-BE49-F238E27FC236}">
                <a16:creationId xmlns:a16="http://schemas.microsoft.com/office/drawing/2014/main" id="{1200CF7E-9E23-46AD-B946-923825D0C2C3}"/>
              </a:ext>
            </a:extLst>
          </p:cNvPr>
          <p:cNvSpPr>
            <a:spLocks noChangeArrowheads="1"/>
          </p:cNvSpPr>
          <p:nvPr/>
        </p:nvSpPr>
        <p:spPr bwMode="auto">
          <a:xfrm>
            <a:off x="5337175" y="4953000"/>
            <a:ext cx="1063625" cy="271946"/>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de-DE" noProof="0" dirty="0"/>
          </a:p>
        </p:txBody>
      </p:sp>
    </p:spTree>
    <p:extLst>
      <p:ext uri="{BB962C8B-B14F-4D97-AF65-F5344CB8AC3E}">
        <p14:creationId xmlns:p14="http://schemas.microsoft.com/office/powerpoint/2010/main" val="29633445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D738880-9BFD-5015-E330-42DAC16FB5F5}"/>
              </a:ext>
            </a:extLst>
          </p:cNvPr>
          <p:cNvGrpSpPr/>
          <p:nvPr/>
        </p:nvGrpSpPr>
        <p:grpSpPr>
          <a:xfrm>
            <a:off x="1143000" y="1066800"/>
            <a:ext cx="7924800" cy="4196246"/>
            <a:chOff x="1143000" y="1066800"/>
            <a:chExt cx="7924800" cy="4196246"/>
          </a:xfrm>
        </p:grpSpPr>
        <p:sp>
          <p:nvSpPr>
            <p:cNvPr id="32" name="Rectangle 11">
              <a:extLst>
                <a:ext uri="{FF2B5EF4-FFF2-40B4-BE49-F238E27FC236}">
                  <a16:creationId xmlns:a16="http://schemas.microsoft.com/office/drawing/2014/main" id="{2C918A40-1FA5-424B-BCBC-41E1DC981215}"/>
                </a:ext>
              </a:extLst>
            </p:cNvPr>
            <p:cNvSpPr>
              <a:spLocks noChangeArrowheads="1"/>
            </p:cNvSpPr>
            <p:nvPr/>
          </p:nvSpPr>
          <p:spPr bwMode="auto">
            <a:xfrm>
              <a:off x="4343400" y="4953000"/>
              <a:ext cx="533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de-DE" noProof="0" dirty="0"/>
            </a:p>
          </p:txBody>
        </p:sp>
        <p:sp>
          <p:nvSpPr>
            <p:cNvPr id="33" name="Rectangle 12">
              <a:extLst>
                <a:ext uri="{FF2B5EF4-FFF2-40B4-BE49-F238E27FC236}">
                  <a16:creationId xmlns:a16="http://schemas.microsoft.com/office/drawing/2014/main" id="{1200CF7E-9E23-46AD-B946-923825D0C2C3}"/>
                </a:ext>
              </a:extLst>
            </p:cNvPr>
            <p:cNvSpPr>
              <a:spLocks noChangeArrowheads="1"/>
            </p:cNvSpPr>
            <p:nvPr/>
          </p:nvSpPr>
          <p:spPr bwMode="auto">
            <a:xfrm>
              <a:off x="5334000" y="4953000"/>
              <a:ext cx="10668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de-DE" noProof="0" dirty="0"/>
            </a:p>
          </p:txBody>
        </p:sp>
        <p:grpSp>
          <p:nvGrpSpPr>
            <p:cNvPr id="2" name="Group 1">
              <a:extLst>
                <a:ext uri="{FF2B5EF4-FFF2-40B4-BE49-F238E27FC236}">
                  <a16:creationId xmlns:a16="http://schemas.microsoft.com/office/drawing/2014/main" id="{59AAF4DB-36C8-034E-62E7-5DC3DBB74E07}"/>
                </a:ext>
              </a:extLst>
            </p:cNvPr>
            <p:cNvGrpSpPr/>
            <p:nvPr/>
          </p:nvGrpSpPr>
          <p:grpSpPr>
            <a:xfrm>
              <a:off x="1143000" y="1066800"/>
              <a:ext cx="7924800" cy="3886200"/>
              <a:chOff x="1143000" y="1066800"/>
              <a:chExt cx="7924800" cy="3886200"/>
            </a:xfrm>
          </p:grpSpPr>
          <p:sp>
            <p:nvSpPr>
              <p:cNvPr id="3" name="Rectangle 14">
                <a:extLst>
                  <a:ext uri="{FF2B5EF4-FFF2-40B4-BE49-F238E27FC236}">
                    <a16:creationId xmlns:a16="http://schemas.microsoft.com/office/drawing/2014/main" id="{ECA7F7CD-919A-34F5-34C6-2660BF876271}"/>
                  </a:ext>
                </a:extLst>
              </p:cNvPr>
              <p:cNvSpPr>
                <a:spLocks noChangeArrowheads="1"/>
              </p:cNvSpPr>
              <p:nvPr/>
            </p:nvSpPr>
            <p:spPr bwMode="auto">
              <a:xfrm>
                <a:off x="1220028" y="4338153"/>
                <a:ext cx="1904172" cy="310047"/>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nvGrpSpPr>
              <p:cNvPr id="4" name="Group 3">
                <a:extLst>
                  <a:ext uri="{FF2B5EF4-FFF2-40B4-BE49-F238E27FC236}">
                    <a16:creationId xmlns:a16="http://schemas.microsoft.com/office/drawing/2014/main" id="{995A1861-156D-EA89-060B-34E7B95BA47D}"/>
                  </a:ext>
                </a:extLst>
              </p:cNvPr>
              <p:cNvGrpSpPr/>
              <p:nvPr/>
            </p:nvGrpSpPr>
            <p:grpSpPr>
              <a:xfrm>
                <a:off x="1143000" y="1066800"/>
                <a:ext cx="7924800" cy="3886200"/>
                <a:chOff x="1143000" y="1066800"/>
                <a:chExt cx="7924800" cy="3886200"/>
              </a:xfrm>
            </p:grpSpPr>
            <p:sp>
              <p:nvSpPr>
                <p:cNvPr id="5" name="Rectangle 9">
                  <a:extLst>
                    <a:ext uri="{FF2B5EF4-FFF2-40B4-BE49-F238E27FC236}">
                      <a16:creationId xmlns:a16="http://schemas.microsoft.com/office/drawing/2014/main" id="{69C804D0-93E8-CCB3-520D-A5EB0D1B4A0C}"/>
                    </a:ext>
                  </a:extLst>
                </p:cNvPr>
                <p:cNvSpPr>
                  <a:spLocks noChangeArrowheads="1"/>
                </p:cNvSpPr>
                <p:nvPr/>
              </p:nvSpPr>
              <p:spPr bwMode="auto">
                <a:xfrm>
                  <a:off x="7162800" y="3731514"/>
                  <a:ext cx="1905000" cy="30708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900" noProof="0" dirty="0"/>
                </a:p>
              </p:txBody>
            </p:sp>
            <p:grpSp>
              <p:nvGrpSpPr>
                <p:cNvPr id="6" name="Group 5">
                  <a:extLst>
                    <a:ext uri="{FF2B5EF4-FFF2-40B4-BE49-F238E27FC236}">
                      <a16:creationId xmlns:a16="http://schemas.microsoft.com/office/drawing/2014/main" id="{2884904B-63A7-1726-5124-8B658976EB8A}"/>
                    </a:ext>
                  </a:extLst>
                </p:cNvPr>
                <p:cNvGrpSpPr/>
                <p:nvPr/>
              </p:nvGrpSpPr>
              <p:grpSpPr>
                <a:xfrm>
                  <a:off x="1143000" y="1066800"/>
                  <a:ext cx="7543800" cy="3886200"/>
                  <a:chOff x="1143000" y="1066800"/>
                  <a:chExt cx="7543800" cy="3886200"/>
                </a:xfrm>
              </p:grpSpPr>
              <p:sp>
                <p:nvSpPr>
                  <p:cNvPr id="7" name="Rectangle 7">
                    <a:extLst>
                      <a:ext uri="{FF2B5EF4-FFF2-40B4-BE49-F238E27FC236}">
                        <a16:creationId xmlns:a16="http://schemas.microsoft.com/office/drawing/2014/main" id="{4577F0E2-B9DD-A8DD-F57E-D198E4B2F43C}"/>
                      </a:ext>
                    </a:extLst>
                  </p:cNvPr>
                  <p:cNvSpPr>
                    <a:spLocks noChangeArrowheads="1"/>
                  </p:cNvSpPr>
                  <p:nvPr/>
                </p:nvSpPr>
                <p:spPr bwMode="auto">
                  <a:xfrm>
                    <a:off x="1143000" y="2667000"/>
                    <a:ext cx="2667000" cy="3048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sp>
                <p:nvSpPr>
                  <p:cNvPr id="8" name="Rectangle 7">
                    <a:extLst>
                      <a:ext uri="{FF2B5EF4-FFF2-40B4-BE49-F238E27FC236}">
                        <a16:creationId xmlns:a16="http://schemas.microsoft.com/office/drawing/2014/main" id="{2732C61F-680B-E71F-D55C-2C67A6F60E7E}"/>
                      </a:ext>
                    </a:extLst>
                  </p:cNvPr>
                  <p:cNvSpPr>
                    <a:spLocks noChangeArrowheads="1"/>
                  </p:cNvSpPr>
                  <p:nvPr/>
                </p:nvSpPr>
                <p:spPr bwMode="auto">
                  <a:xfrm>
                    <a:off x="1143000" y="2362200"/>
                    <a:ext cx="2667000" cy="3048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sp>
                <p:nvSpPr>
                  <p:cNvPr id="9" name="Rectangle 7">
                    <a:extLst>
                      <a:ext uri="{FF2B5EF4-FFF2-40B4-BE49-F238E27FC236}">
                        <a16:creationId xmlns:a16="http://schemas.microsoft.com/office/drawing/2014/main" id="{8C580246-E6B3-FB52-4022-09F12CD788DA}"/>
                      </a:ext>
                    </a:extLst>
                  </p:cNvPr>
                  <p:cNvSpPr>
                    <a:spLocks noChangeArrowheads="1"/>
                  </p:cNvSpPr>
                  <p:nvPr/>
                </p:nvSpPr>
                <p:spPr bwMode="auto">
                  <a:xfrm>
                    <a:off x="1143000" y="2971800"/>
                    <a:ext cx="2667000" cy="3810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grpSp>
                <p:nvGrpSpPr>
                  <p:cNvPr id="10" name="Group 9">
                    <a:extLst>
                      <a:ext uri="{FF2B5EF4-FFF2-40B4-BE49-F238E27FC236}">
                        <a16:creationId xmlns:a16="http://schemas.microsoft.com/office/drawing/2014/main" id="{40F385A8-CC4D-5B4E-A8A3-245470D1EFA2}"/>
                      </a:ext>
                    </a:extLst>
                  </p:cNvPr>
                  <p:cNvGrpSpPr/>
                  <p:nvPr/>
                </p:nvGrpSpPr>
                <p:grpSpPr>
                  <a:xfrm>
                    <a:off x="1905000" y="1066800"/>
                    <a:ext cx="6781800" cy="3886200"/>
                    <a:chOff x="1905000" y="1066800"/>
                    <a:chExt cx="6781800" cy="3886200"/>
                  </a:xfrm>
                </p:grpSpPr>
                <p:sp>
                  <p:nvSpPr>
                    <p:cNvPr id="11" name="Rectangle 9">
                      <a:extLst>
                        <a:ext uri="{FF2B5EF4-FFF2-40B4-BE49-F238E27FC236}">
                          <a16:creationId xmlns:a16="http://schemas.microsoft.com/office/drawing/2014/main" id="{1F85FCA0-E607-CBA3-C951-1BFECCDAA17F}"/>
                        </a:ext>
                      </a:extLst>
                    </p:cNvPr>
                    <p:cNvSpPr>
                      <a:spLocks noChangeArrowheads="1"/>
                    </p:cNvSpPr>
                    <p:nvPr/>
                  </p:nvSpPr>
                  <p:spPr bwMode="auto">
                    <a:xfrm>
                      <a:off x="6019800" y="1376846"/>
                      <a:ext cx="2667000" cy="371182"/>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nvGrpSpPr>
                    <p:cNvPr id="12" name="Group 11">
                      <a:extLst>
                        <a:ext uri="{FF2B5EF4-FFF2-40B4-BE49-F238E27FC236}">
                          <a16:creationId xmlns:a16="http://schemas.microsoft.com/office/drawing/2014/main" id="{007AC1E8-1044-637E-FB34-AD193A8F06CA}"/>
                        </a:ext>
                      </a:extLst>
                    </p:cNvPr>
                    <p:cNvGrpSpPr/>
                    <p:nvPr/>
                  </p:nvGrpSpPr>
                  <p:grpSpPr>
                    <a:xfrm>
                      <a:off x="1905000" y="1066800"/>
                      <a:ext cx="2057400" cy="3886200"/>
                      <a:chOff x="1905000" y="1066800"/>
                      <a:chExt cx="2057400" cy="3886200"/>
                    </a:xfrm>
                  </p:grpSpPr>
                  <p:sp>
                    <p:nvSpPr>
                      <p:cNvPr id="13" name="Rectangle 14">
                        <a:extLst>
                          <a:ext uri="{FF2B5EF4-FFF2-40B4-BE49-F238E27FC236}">
                            <a16:creationId xmlns:a16="http://schemas.microsoft.com/office/drawing/2014/main" id="{789F6563-24C0-BE9C-7A8F-F3D21F81A83B}"/>
                          </a:ext>
                        </a:extLst>
                      </p:cNvPr>
                      <p:cNvSpPr>
                        <a:spLocks noChangeArrowheads="1"/>
                      </p:cNvSpPr>
                      <p:nvPr/>
                    </p:nvSpPr>
                    <p:spPr bwMode="auto">
                      <a:xfrm>
                        <a:off x="1905000" y="1709928"/>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14" name="Rectangle 14">
                        <a:extLst>
                          <a:ext uri="{FF2B5EF4-FFF2-40B4-BE49-F238E27FC236}">
                            <a16:creationId xmlns:a16="http://schemas.microsoft.com/office/drawing/2014/main" id="{1F9917D6-AF5D-9048-5D83-7A508E010B40}"/>
                          </a:ext>
                        </a:extLst>
                      </p:cNvPr>
                      <p:cNvSpPr>
                        <a:spLocks noChangeArrowheads="1"/>
                      </p:cNvSpPr>
                      <p:nvPr/>
                    </p:nvSpPr>
                    <p:spPr bwMode="auto">
                      <a:xfrm>
                        <a:off x="1905000" y="1066800"/>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15" name="Rectangle 14">
                        <a:extLst>
                          <a:ext uri="{FF2B5EF4-FFF2-40B4-BE49-F238E27FC236}">
                            <a16:creationId xmlns:a16="http://schemas.microsoft.com/office/drawing/2014/main" id="{CB65464C-8FEA-D33A-0591-17AD77718816}"/>
                          </a:ext>
                        </a:extLst>
                      </p:cNvPr>
                      <p:cNvSpPr>
                        <a:spLocks noChangeArrowheads="1"/>
                      </p:cNvSpPr>
                      <p:nvPr/>
                    </p:nvSpPr>
                    <p:spPr bwMode="auto">
                      <a:xfrm>
                        <a:off x="1905000" y="4642954"/>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grpSp>
            </p:grpSp>
          </p:grpSp>
        </p:grpSp>
      </p:grpSp>
      <p:sp>
        <p:nvSpPr>
          <p:cNvPr id="15372" name="Rectangle 12">
            <a:extLst>
              <a:ext uri="{FF2B5EF4-FFF2-40B4-BE49-F238E27FC236}">
                <a16:creationId xmlns:a16="http://schemas.microsoft.com/office/drawing/2014/main" id="{48F94F0B-85F0-4956-A7F6-F56E353E2C83}"/>
              </a:ext>
            </a:extLst>
          </p:cNvPr>
          <p:cNvSpPr>
            <a:spLocks noGrp="1" noChangeArrowheads="1"/>
          </p:cNvSpPr>
          <p:nvPr>
            <p:ph type="body" idx="1"/>
          </p:nvPr>
        </p:nvSpPr>
        <p:spPr>
          <a:xfrm>
            <a:off x="228600" y="1066800"/>
            <a:ext cx="8915400" cy="5562600"/>
          </a:xfrm>
        </p:spPr>
        <p:txBody>
          <a:bodyPr wrap="square" lIns="25400" tIns="12700" rIns="25400" bIns="12700"/>
          <a:lstStyle/>
          <a:p>
            <a:pPr marL="0" indent="0" eaLnBrk="1" hangingPunct="1">
              <a:buFont typeface="Wingdings" panose="05000000000000000000" pitchFamily="2" charset="2"/>
              <a:buNone/>
            </a:pPr>
            <a:r>
              <a:rPr lang="de-DE" sz="1800" noProof="0" dirty="0">
                <a:latin typeface="Arial" panose="020B0604020202020204" pitchFamily="34" charset="0"/>
              </a:rPr>
              <a:t>1) Hypertensive </a:t>
            </a:r>
            <a:r>
              <a:rPr lang="de-DE" sz="1800" i="1" noProof="0" dirty="0">
                <a:solidFill>
                  <a:srgbClr val="0000FF"/>
                </a:solidFill>
                <a:latin typeface="Arial" panose="020B0604020202020204" pitchFamily="34" charset="0"/>
              </a:rPr>
              <a:t>Retinopathie</a:t>
            </a:r>
          </a:p>
          <a:p>
            <a:pPr lvl="1" eaLnBrk="1" hangingPunct="1"/>
            <a:r>
              <a:rPr lang="de-DE" sz="1800" noProof="0" dirty="0">
                <a:latin typeface="Arial" panose="020B0604020202020204" pitchFamily="34" charset="0"/>
              </a:rPr>
              <a:t>Häufigstes Anzeichen bei chronischer Hypertonie: </a:t>
            </a:r>
            <a:r>
              <a:rPr lang="de-DE" sz="1800" noProof="0" dirty="0">
                <a:solidFill>
                  <a:srgbClr val="0000FF"/>
                </a:solidFill>
                <a:latin typeface="Arial" panose="020B0604020202020204" pitchFamily="34" charset="0"/>
                <a:sym typeface="Wingdings" panose="05000000000000000000" pitchFamily="2" charset="2"/>
              </a:rPr>
              <a:t>Verengung der Arteriolen</a:t>
            </a:r>
          </a:p>
          <a:p>
            <a:pPr marL="0" indent="0" eaLnBrk="1" hangingPunct="1">
              <a:buFont typeface="Wingdings" panose="05000000000000000000" pitchFamily="2" charset="2"/>
              <a:buNone/>
            </a:pPr>
            <a:r>
              <a:rPr lang="de-DE" sz="1800" noProof="0" dirty="0">
                <a:latin typeface="Arial" panose="020B0604020202020204" pitchFamily="34" charset="0"/>
                <a:sym typeface="Wingdings" panose="05000000000000000000" pitchFamily="2" charset="2"/>
              </a:rPr>
              <a:t>2) Hypertensive </a:t>
            </a:r>
            <a:r>
              <a:rPr lang="de-DE" sz="1800" i="1" noProof="0" dirty="0">
                <a:solidFill>
                  <a:srgbClr val="0000FF"/>
                </a:solidFill>
                <a:latin typeface="Arial" panose="020B0604020202020204" pitchFamily="34" charset="0"/>
                <a:sym typeface="Wingdings" panose="05000000000000000000" pitchFamily="2" charset="2"/>
              </a:rPr>
              <a:t>Choroidopathie</a:t>
            </a:r>
          </a:p>
          <a:p>
            <a:pPr lvl="1" eaLnBrk="1" hangingPunct="1"/>
            <a:r>
              <a:rPr lang="de-DE" sz="1800" noProof="0" dirty="0">
                <a:latin typeface="Arial" panose="020B0604020202020204" pitchFamily="34" charset="0"/>
              </a:rPr>
              <a:t>Tritt typischerweise bei jungen Patienten mit akutem Bluthochdruck auf: </a:t>
            </a:r>
          </a:p>
          <a:p>
            <a:pPr lvl="2" eaLnBrk="1" hangingPunct="1"/>
            <a:r>
              <a:rPr lang="de-DE" sz="1800" noProof="0" dirty="0">
                <a:solidFill>
                  <a:srgbClr val="0000FF"/>
                </a:solidFill>
                <a:latin typeface="Arial" panose="020B0604020202020204" pitchFamily="34" charset="0"/>
              </a:rPr>
              <a:t>Präeklampsie/Eklampsie</a:t>
            </a:r>
          </a:p>
          <a:p>
            <a:pPr lvl="2" eaLnBrk="1" hangingPunct="1"/>
            <a:r>
              <a:rPr lang="de-DE" sz="1800" noProof="0" dirty="0">
                <a:solidFill>
                  <a:srgbClr val="0000FF"/>
                </a:solidFill>
                <a:latin typeface="Arial" panose="020B0604020202020204" pitchFamily="34" charset="0"/>
              </a:rPr>
              <a:t>Phäochromozytom</a:t>
            </a:r>
          </a:p>
          <a:p>
            <a:pPr lvl="2" eaLnBrk="1" hangingPunct="1"/>
            <a:r>
              <a:rPr lang="de-DE" sz="1800" noProof="0" dirty="0">
                <a:solidFill>
                  <a:srgbClr val="0000FF"/>
                </a:solidFill>
                <a:latin typeface="Arial" panose="020B0604020202020204" pitchFamily="34" charset="0"/>
              </a:rPr>
              <a:t>Nierenerkrankung</a:t>
            </a:r>
          </a:p>
          <a:p>
            <a:pPr lvl="1" eaLnBrk="1" hangingPunct="1"/>
            <a:r>
              <a:rPr lang="de-DE" sz="1800" noProof="0" dirty="0">
                <a:latin typeface="Arial" panose="020B0604020202020204" pitchFamily="34" charset="0"/>
              </a:rPr>
              <a:t>Anzeichen:</a:t>
            </a:r>
          </a:p>
          <a:p>
            <a:pPr lvl="2" eaLnBrk="1" hangingPunct="1"/>
            <a:r>
              <a:rPr lang="de-DE" sz="1800" noProof="0" dirty="0">
                <a:latin typeface="Arial" panose="020B0604020202020204" pitchFamily="34" charset="0"/>
              </a:rPr>
              <a:t>Hyperpigmentierte Flecken mit hypopigmentiertem Rand = </a:t>
            </a:r>
            <a:r>
              <a:rPr lang="de-DE" sz="1800" i="1" noProof="0" dirty="0">
                <a:solidFill>
                  <a:srgbClr val="0000FF"/>
                </a:solidFill>
                <a:latin typeface="Arial" panose="020B0604020202020204" pitchFamily="34" charset="0"/>
              </a:rPr>
              <a:t>Elschnig-Flecken</a:t>
            </a:r>
          </a:p>
          <a:p>
            <a:pPr lvl="2" eaLnBrk="1" hangingPunct="1"/>
            <a:r>
              <a:rPr lang="de-DE" sz="1800" noProof="0" dirty="0">
                <a:latin typeface="Arial" panose="020B0604020202020204" pitchFamily="34" charset="0"/>
              </a:rPr>
              <a:t>Lineare Bereiche mit Hyperpigmentierung über den Aderhautarterien = </a:t>
            </a:r>
            <a:r>
              <a:rPr lang="de-DE" sz="1800" i="1" noProof="0" dirty="0">
                <a:solidFill>
                  <a:srgbClr val="0000FF"/>
                </a:solidFill>
                <a:latin typeface="Arial" panose="020B0604020202020204" pitchFamily="34" charset="0"/>
              </a:rPr>
              <a:t>Siegrist-Streifen</a:t>
            </a:r>
          </a:p>
          <a:p>
            <a:pPr marL="0" indent="0" eaLnBrk="1" hangingPunct="1">
              <a:buFont typeface="Wingdings" panose="05000000000000000000" pitchFamily="2" charset="2"/>
              <a:buNone/>
            </a:pPr>
            <a:r>
              <a:rPr lang="de-DE" sz="1800" noProof="0" dirty="0">
                <a:latin typeface="Arial" panose="020B0604020202020204" pitchFamily="34" charset="0"/>
              </a:rPr>
              <a:t>3) Hypertensive </a:t>
            </a:r>
            <a:r>
              <a:rPr lang="de-DE" sz="1800" i="1" noProof="0" dirty="0">
                <a:solidFill>
                  <a:srgbClr val="0000FF"/>
                </a:solidFill>
                <a:latin typeface="Arial" panose="020B0604020202020204" pitchFamily="34" charset="0"/>
              </a:rPr>
              <a:t>Optikusneuropathie</a:t>
            </a:r>
          </a:p>
          <a:p>
            <a:pPr lvl="1" eaLnBrk="1" hangingPunct="1"/>
            <a:r>
              <a:rPr lang="de-DE" sz="1800" noProof="0" dirty="0">
                <a:latin typeface="Arial" panose="020B0604020202020204" pitchFamily="34" charset="0"/>
              </a:rPr>
              <a:t>Das Erscheinungsbild hängt vom </a:t>
            </a:r>
            <a:r>
              <a:rPr lang="de-DE" sz="1800" noProof="0" dirty="0">
                <a:solidFill>
                  <a:srgbClr val="0000FF"/>
                </a:solidFill>
                <a:latin typeface="Arial" panose="020B0604020202020204" pitchFamily="34" charset="0"/>
              </a:rPr>
              <a:t>Grad </a:t>
            </a:r>
            <a:r>
              <a:rPr lang="de-DE" sz="1800" noProof="0" dirty="0">
                <a:latin typeface="Arial" panose="020B0604020202020204" pitchFamily="34" charset="0"/>
              </a:rPr>
              <a:t>und </a:t>
            </a:r>
            <a:r>
              <a:rPr lang="de-DE" sz="1800" noProof="0" dirty="0">
                <a:solidFill>
                  <a:srgbClr val="0000FF"/>
                </a:solidFill>
                <a:latin typeface="Arial" panose="020B0604020202020204" pitchFamily="34" charset="0"/>
              </a:rPr>
              <a:t>der Dauer </a:t>
            </a:r>
            <a:r>
              <a:rPr lang="de-DE" sz="1800" noProof="0" dirty="0">
                <a:latin typeface="Arial" panose="020B0604020202020204" pitchFamily="34" charset="0"/>
              </a:rPr>
              <a:t>der Hypertonie ab</a:t>
            </a: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13</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spTree>
    <p:extLst>
      <p:ext uri="{BB962C8B-B14F-4D97-AF65-F5344CB8AC3E}">
        <p14:creationId xmlns:p14="http://schemas.microsoft.com/office/powerpoint/2010/main" val="2201389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55F6A23-D5B9-58CE-03C2-6220F12DEE96}"/>
              </a:ext>
            </a:extLst>
          </p:cNvPr>
          <p:cNvGrpSpPr/>
          <p:nvPr/>
        </p:nvGrpSpPr>
        <p:grpSpPr>
          <a:xfrm>
            <a:off x="1143000" y="1066800"/>
            <a:ext cx="7924800" cy="4196246"/>
            <a:chOff x="1143000" y="1066800"/>
            <a:chExt cx="7924800" cy="4196246"/>
          </a:xfrm>
        </p:grpSpPr>
        <p:sp>
          <p:nvSpPr>
            <p:cNvPr id="3" name="Rectangle 11">
              <a:extLst>
                <a:ext uri="{FF2B5EF4-FFF2-40B4-BE49-F238E27FC236}">
                  <a16:creationId xmlns:a16="http://schemas.microsoft.com/office/drawing/2014/main" id="{EBF0BEA0-1A51-C10A-41FF-FD778498275D}"/>
                </a:ext>
              </a:extLst>
            </p:cNvPr>
            <p:cNvSpPr>
              <a:spLocks noChangeArrowheads="1"/>
            </p:cNvSpPr>
            <p:nvPr/>
          </p:nvSpPr>
          <p:spPr bwMode="auto">
            <a:xfrm>
              <a:off x="4343400" y="4953000"/>
              <a:ext cx="533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de-DE" noProof="0" dirty="0"/>
            </a:p>
          </p:txBody>
        </p:sp>
        <p:sp>
          <p:nvSpPr>
            <p:cNvPr id="4" name="Rectangle 12">
              <a:extLst>
                <a:ext uri="{FF2B5EF4-FFF2-40B4-BE49-F238E27FC236}">
                  <a16:creationId xmlns:a16="http://schemas.microsoft.com/office/drawing/2014/main" id="{CD249054-931B-A2EB-5160-C38BDD81053B}"/>
                </a:ext>
              </a:extLst>
            </p:cNvPr>
            <p:cNvSpPr>
              <a:spLocks noChangeArrowheads="1"/>
            </p:cNvSpPr>
            <p:nvPr/>
          </p:nvSpPr>
          <p:spPr bwMode="auto">
            <a:xfrm>
              <a:off x="5334000" y="4953000"/>
              <a:ext cx="10668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de-DE" noProof="0" dirty="0"/>
            </a:p>
          </p:txBody>
        </p:sp>
        <p:grpSp>
          <p:nvGrpSpPr>
            <p:cNvPr id="5" name="Group 4">
              <a:extLst>
                <a:ext uri="{FF2B5EF4-FFF2-40B4-BE49-F238E27FC236}">
                  <a16:creationId xmlns:a16="http://schemas.microsoft.com/office/drawing/2014/main" id="{6CE3F90A-A735-A167-500C-CB61F46BFF13}"/>
                </a:ext>
              </a:extLst>
            </p:cNvPr>
            <p:cNvGrpSpPr/>
            <p:nvPr/>
          </p:nvGrpSpPr>
          <p:grpSpPr>
            <a:xfrm>
              <a:off x="1143000" y="1066800"/>
              <a:ext cx="7924800" cy="3886200"/>
              <a:chOff x="1143000" y="1066800"/>
              <a:chExt cx="7924800" cy="3886200"/>
            </a:xfrm>
          </p:grpSpPr>
          <p:sp>
            <p:nvSpPr>
              <p:cNvPr id="6" name="Rectangle 14">
                <a:extLst>
                  <a:ext uri="{FF2B5EF4-FFF2-40B4-BE49-F238E27FC236}">
                    <a16:creationId xmlns:a16="http://schemas.microsoft.com/office/drawing/2014/main" id="{BC8FB6DF-73C6-79C4-FD85-EBBA067213DC}"/>
                  </a:ext>
                </a:extLst>
              </p:cNvPr>
              <p:cNvSpPr>
                <a:spLocks noChangeArrowheads="1"/>
              </p:cNvSpPr>
              <p:nvPr/>
            </p:nvSpPr>
            <p:spPr bwMode="auto">
              <a:xfrm>
                <a:off x="1220028" y="4338153"/>
                <a:ext cx="1904172" cy="310047"/>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nvGrpSpPr>
              <p:cNvPr id="7" name="Group 6">
                <a:extLst>
                  <a:ext uri="{FF2B5EF4-FFF2-40B4-BE49-F238E27FC236}">
                    <a16:creationId xmlns:a16="http://schemas.microsoft.com/office/drawing/2014/main" id="{082916DF-3F19-DCF3-C7B8-FA79DE65E431}"/>
                  </a:ext>
                </a:extLst>
              </p:cNvPr>
              <p:cNvGrpSpPr/>
              <p:nvPr/>
            </p:nvGrpSpPr>
            <p:grpSpPr>
              <a:xfrm>
                <a:off x="1143000" y="1066800"/>
                <a:ext cx="7924800" cy="3886200"/>
                <a:chOff x="1143000" y="1066800"/>
                <a:chExt cx="7924800" cy="3886200"/>
              </a:xfrm>
            </p:grpSpPr>
            <p:sp>
              <p:nvSpPr>
                <p:cNvPr id="8" name="Rectangle 9">
                  <a:extLst>
                    <a:ext uri="{FF2B5EF4-FFF2-40B4-BE49-F238E27FC236}">
                      <a16:creationId xmlns:a16="http://schemas.microsoft.com/office/drawing/2014/main" id="{16E97FB3-A69E-1150-CF91-3A2F4F1BB22C}"/>
                    </a:ext>
                  </a:extLst>
                </p:cNvPr>
                <p:cNvSpPr>
                  <a:spLocks noChangeArrowheads="1"/>
                </p:cNvSpPr>
                <p:nvPr/>
              </p:nvSpPr>
              <p:spPr bwMode="auto">
                <a:xfrm>
                  <a:off x="7162800" y="3731514"/>
                  <a:ext cx="1905000" cy="30708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900" noProof="0" dirty="0"/>
                </a:p>
              </p:txBody>
            </p:sp>
            <p:grpSp>
              <p:nvGrpSpPr>
                <p:cNvPr id="9" name="Group 8">
                  <a:extLst>
                    <a:ext uri="{FF2B5EF4-FFF2-40B4-BE49-F238E27FC236}">
                      <a16:creationId xmlns:a16="http://schemas.microsoft.com/office/drawing/2014/main" id="{D3B43C47-E6E0-C96E-1C99-E352EE106266}"/>
                    </a:ext>
                  </a:extLst>
                </p:cNvPr>
                <p:cNvGrpSpPr/>
                <p:nvPr/>
              </p:nvGrpSpPr>
              <p:grpSpPr>
                <a:xfrm>
                  <a:off x="1143000" y="1066800"/>
                  <a:ext cx="7543800" cy="3886200"/>
                  <a:chOff x="1143000" y="1066800"/>
                  <a:chExt cx="7543800" cy="3886200"/>
                </a:xfrm>
              </p:grpSpPr>
              <p:sp>
                <p:nvSpPr>
                  <p:cNvPr id="10" name="Rectangle 7">
                    <a:extLst>
                      <a:ext uri="{FF2B5EF4-FFF2-40B4-BE49-F238E27FC236}">
                        <a16:creationId xmlns:a16="http://schemas.microsoft.com/office/drawing/2014/main" id="{26691A1E-902F-AA90-841E-D1806EFDEC4B}"/>
                      </a:ext>
                    </a:extLst>
                  </p:cNvPr>
                  <p:cNvSpPr>
                    <a:spLocks noChangeArrowheads="1"/>
                  </p:cNvSpPr>
                  <p:nvPr/>
                </p:nvSpPr>
                <p:spPr bwMode="auto">
                  <a:xfrm>
                    <a:off x="1143000" y="2667000"/>
                    <a:ext cx="2667000" cy="3048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sp>
                <p:nvSpPr>
                  <p:cNvPr id="11" name="Rectangle 10">
                    <a:extLst>
                      <a:ext uri="{FF2B5EF4-FFF2-40B4-BE49-F238E27FC236}">
                        <a16:creationId xmlns:a16="http://schemas.microsoft.com/office/drawing/2014/main" id="{C92FD921-DD85-47F2-CCE5-EC7A22160197}"/>
                      </a:ext>
                    </a:extLst>
                  </p:cNvPr>
                  <p:cNvSpPr>
                    <a:spLocks noChangeArrowheads="1"/>
                  </p:cNvSpPr>
                  <p:nvPr/>
                </p:nvSpPr>
                <p:spPr bwMode="auto">
                  <a:xfrm>
                    <a:off x="1143000" y="2362200"/>
                    <a:ext cx="2667000" cy="3048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sp>
                <p:nvSpPr>
                  <p:cNvPr id="12" name="Rectangle 7">
                    <a:extLst>
                      <a:ext uri="{FF2B5EF4-FFF2-40B4-BE49-F238E27FC236}">
                        <a16:creationId xmlns:a16="http://schemas.microsoft.com/office/drawing/2014/main" id="{5F4DFCDB-77BF-3248-8EB8-304D4E83D304}"/>
                      </a:ext>
                    </a:extLst>
                  </p:cNvPr>
                  <p:cNvSpPr>
                    <a:spLocks noChangeArrowheads="1"/>
                  </p:cNvSpPr>
                  <p:nvPr/>
                </p:nvSpPr>
                <p:spPr bwMode="auto">
                  <a:xfrm>
                    <a:off x="1143000" y="2971800"/>
                    <a:ext cx="2667000" cy="3810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grpSp>
                <p:nvGrpSpPr>
                  <p:cNvPr id="13" name="Group 12">
                    <a:extLst>
                      <a:ext uri="{FF2B5EF4-FFF2-40B4-BE49-F238E27FC236}">
                        <a16:creationId xmlns:a16="http://schemas.microsoft.com/office/drawing/2014/main" id="{2F2CD8A7-B721-68FC-B9AA-3968DDF0046C}"/>
                      </a:ext>
                    </a:extLst>
                  </p:cNvPr>
                  <p:cNvGrpSpPr/>
                  <p:nvPr/>
                </p:nvGrpSpPr>
                <p:grpSpPr>
                  <a:xfrm>
                    <a:off x="1905000" y="1066800"/>
                    <a:ext cx="6781800" cy="3886200"/>
                    <a:chOff x="1905000" y="1066800"/>
                    <a:chExt cx="6781800" cy="3886200"/>
                  </a:xfrm>
                </p:grpSpPr>
                <p:sp>
                  <p:nvSpPr>
                    <p:cNvPr id="14" name="Rectangle 9">
                      <a:extLst>
                        <a:ext uri="{FF2B5EF4-FFF2-40B4-BE49-F238E27FC236}">
                          <a16:creationId xmlns:a16="http://schemas.microsoft.com/office/drawing/2014/main" id="{5655EAA9-1885-27C0-4E84-7F81AF1D152F}"/>
                        </a:ext>
                      </a:extLst>
                    </p:cNvPr>
                    <p:cNvSpPr>
                      <a:spLocks noChangeArrowheads="1"/>
                    </p:cNvSpPr>
                    <p:nvPr/>
                  </p:nvSpPr>
                  <p:spPr bwMode="auto">
                    <a:xfrm>
                      <a:off x="6019800" y="1376846"/>
                      <a:ext cx="2667000" cy="371182"/>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nvGrpSpPr>
                    <p:cNvPr id="15" name="Group 14">
                      <a:extLst>
                        <a:ext uri="{FF2B5EF4-FFF2-40B4-BE49-F238E27FC236}">
                          <a16:creationId xmlns:a16="http://schemas.microsoft.com/office/drawing/2014/main" id="{7F39EC3E-1249-3FBE-1136-D0950CCAC219}"/>
                        </a:ext>
                      </a:extLst>
                    </p:cNvPr>
                    <p:cNvGrpSpPr/>
                    <p:nvPr/>
                  </p:nvGrpSpPr>
                  <p:grpSpPr>
                    <a:xfrm>
                      <a:off x="1905000" y="1066800"/>
                      <a:ext cx="2057400" cy="3886200"/>
                      <a:chOff x="1905000" y="1066800"/>
                      <a:chExt cx="2057400" cy="3886200"/>
                    </a:xfrm>
                  </p:grpSpPr>
                  <p:sp>
                    <p:nvSpPr>
                      <p:cNvPr id="16" name="Rectangle 14">
                        <a:extLst>
                          <a:ext uri="{FF2B5EF4-FFF2-40B4-BE49-F238E27FC236}">
                            <a16:creationId xmlns:a16="http://schemas.microsoft.com/office/drawing/2014/main" id="{CB2266A4-1DF7-5A4F-BDE3-62DC27D99F53}"/>
                          </a:ext>
                        </a:extLst>
                      </p:cNvPr>
                      <p:cNvSpPr>
                        <a:spLocks noChangeArrowheads="1"/>
                      </p:cNvSpPr>
                      <p:nvPr/>
                    </p:nvSpPr>
                    <p:spPr bwMode="auto">
                      <a:xfrm>
                        <a:off x="1905000" y="1709928"/>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17" name="Rectangle 14">
                        <a:extLst>
                          <a:ext uri="{FF2B5EF4-FFF2-40B4-BE49-F238E27FC236}">
                            <a16:creationId xmlns:a16="http://schemas.microsoft.com/office/drawing/2014/main" id="{0BDCFFE3-0EF6-A28B-BAFE-7B4A55B507E9}"/>
                          </a:ext>
                        </a:extLst>
                      </p:cNvPr>
                      <p:cNvSpPr>
                        <a:spLocks noChangeArrowheads="1"/>
                      </p:cNvSpPr>
                      <p:nvPr/>
                    </p:nvSpPr>
                    <p:spPr bwMode="auto">
                      <a:xfrm>
                        <a:off x="1905000" y="1066800"/>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18" name="Rectangle 17">
                        <a:extLst>
                          <a:ext uri="{FF2B5EF4-FFF2-40B4-BE49-F238E27FC236}">
                            <a16:creationId xmlns:a16="http://schemas.microsoft.com/office/drawing/2014/main" id="{45252BF6-851B-FA13-35D9-B4E1DDC39F96}"/>
                          </a:ext>
                        </a:extLst>
                      </p:cNvPr>
                      <p:cNvSpPr>
                        <a:spLocks noChangeArrowheads="1"/>
                      </p:cNvSpPr>
                      <p:nvPr/>
                    </p:nvSpPr>
                    <p:spPr bwMode="auto">
                      <a:xfrm>
                        <a:off x="1905000" y="4642954"/>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grpSp>
            </p:grpSp>
          </p:grpSp>
        </p:grpSp>
      </p:gr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2" name="Rectangle 12">
            <a:extLst>
              <a:ext uri="{FF2B5EF4-FFF2-40B4-BE49-F238E27FC236}">
                <a16:creationId xmlns:a16="http://schemas.microsoft.com/office/drawing/2014/main" id="{48F94F0B-85F0-4956-A7F6-F56E353E2C83}"/>
              </a:ext>
            </a:extLst>
          </p:cNvPr>
          <p:cNvSpPr>
            <a:spLocks noGrp="1" noChangeArrowheads="1"/>
          </p:cNvSpPr>
          <p:nvPr>
            <p:ph type="body" idx="1"/>
          </p:nvPr>
        </p:nvSpPr>
        <p:spPr>
          <a:xfrm>
            <a:off x="228600" y="1066800"/>
            <a:ext cx="8915400" cy="5562600"/>
          </a:xfrm>
        </p:spPr>
        <p:txBody>
          <a:bodyPr wrap="square" lIns="25400" tIns="12700" rIns="25400" bIns="12700"/>
          <a:lstStyle/>
          <a:p>
            <a:pPr marL="0" indent="0" eaLnBrk="1" hangingPunct="1">
              <a:buFont typeface="Wingdings" panose="05000000000000000000" pitchFamily="2" charset="2"/>
              <a:buNone/>
            </a:pPr>
            <a:r>
              <a:rPr lang="de-DE" sz="1800" noProof="0" dirty="0">
                <a:latin typeface="Arial" panose="020B0604020202020204" pitchFamily="34" charset="0"/>
              </a:rPr>
              <a:t>1) Hypertensive </a:t>
            </a:r>
            <a:r>
              <a:rPr lang="de-DE" sz="1800" i="1" noProof="0" dirty="0">
                <a:solidFill>
                  <a:srgbClr val="0000FF"/>
                </a:solidFill>
                <a:latin typeface="Arial" panose="020B0604020202020204" pitchFamily="34" charset="0"/>
              </a:rPr>
              <a:t>Retinopathie</a:t>
            </a:r>
          </a:p>
          <a:p>
            <a:pPr lvl="1" eaLnBrk="1" hangingPunct="1"/>
            <a:r>
              <a:rPr lang="de-DE" sz="1800" noProof="0" dirty="0">
                <a:latin typeface="Arial" panose="020B0604020202020204" pitchFamily="34" charset="0"/>
              </a:rPr>
              <a:t>Häufigstes Anzeichen bei chronischer Hypertonie: </a:t>
            </a:r>
            <a:r>
              <a:rPr lang="de-DE" sz="1800" noProof="0" dirty="0">
                <a:solidFill>
                  <a:srgbClr val="0000FF"/>
                </a:solidFill>
                <a:latin typeface="Arial" panose="020B0604020202020204" pitchFamily="34" charset="0"/>
                <a:sym typeface="Wingdings" panose="05000000000000000000" pitchFamily="2" charset="2"/>
              </a:rPr>
              <a:t>Verengung der Arteriolen</a:t>
            </a:r>
          </a:p>
          <a:p>
            <a:pPr marL="0" indent="0" eaLnBrk="1" hangingPunct="1">
              <a:buFont typeface="Wingdings" panose="05000000000000000000" pitchFamily="2" charset="2"/>
              <a:buNone/>
            </a:pPr>
            <a:r>
              <a:rPr lang="de-DE" sz="1800" noProof="0" dirty="0">
                <a:latin typeface="Arial" panose="020B0604020202020204" pitchFamily="34" charset="0"/>
                <a:sym typeface="Wingdings" panose="05000000000000000000" pitchFamily="2" charset="2"/>
              </a:rPr>
              <a:t>2) Hypertensive </a:t>
            </a:r>
            <a:r>
              <a:rPr lang="de-DE" sz="1800" i="1" noProof="0" dirty="0">
                <a:solidFill>
                  <a:srgbClr val="0000FF"/>
                </a:solidFill>
                <a:latin typeface="Arial" panose="020B0604020202020204" pitchFamily="34" charset="0"/>
                <a:sym typeface="Wingdings" panose="05000000000000000000" pitchFamily="2" charset="2"/>
              </a:rPr>
              <a:t>Choroidopathie</a:t>
            </a:r>
          </a:p>
          <a:p>
            <a:pPr lvl="1" eaLnBrk="1" hangingPunct="1"/>
            <a:r>
              <a:rPr lang="de-DE" sz="1800" noProof="0" dirty="0">
                <a:latin typeface="Arial" panose="020B0604020202020204" pitchFamily="34" charset="0"/>
              </a:rPr>
              <a:t>Tritt typischerweise bei jungen Patienten mit akutem Bluthochdruck auf: </a:t>
            </a:r>
          </a:p>
          <a:p>
            <a:pPr lvl="2" eaLnBrk="1" hangingPunct="1"/>
            <a:r>
              <a:rPr lang="de-DE" sz="1800" noProof="0" dirty="0">
                <a:solidFill>
                  <a:srgbClr val="0000FF"/>
                </a:solidFill>
                <a:latin typeface="Arial" panose="020B0604020202020204" pitchFamily="34" charset="0"/>
              </a:rPr>
              <a:t>Präeklampsie/Eklampsie</a:t>
            </a:r>
          </a:p>
          <a:p>
            <a:pPr lvl="2" eaLnBrk="1" hangingPunct="1"/>
            <a:r>
              <a:rPr lang="de-DE" sz="1800" noProof="0" dirty="0">
                <a:solidFill>
                  <a:srgbClr val="0000FF"/>
                </a:solidFill>
                <a:latin typeface="Arial" panose="020B0604020202020204" pitchFamily="34" charset="0"/>
              </a:rPr>
              <a:t>Phäochromozytom</a:t>
            </a:r>
          </a:p>
          <a:p>
            <a:pPr lvl="2" eaLnBrk="1" hangingPunct="1"/>
            <a:r>
              <a:rPr lang="de-DE" sz="1800" noProof="0" dirty="0">
                <a:solidFill>
                  <a:srgbClr val="0000FF"/>
                </a:solidFill>
                <a:latin typeface="Arial" panose="020B0604020202020204" pitchFamily="34" charset="0"/>
              </a:rPr>
              <a:t>Nierenerkrankung</a:t>
            </a:r>
          </a:p>
          <a:p>
            <a:pPr lvl="1" eaLnBrk="1" hangingPunct="1"/>
            <a:r>
              <a:rPr lang="de-DE" sz="1800" noProof="0" dirty="0">
                <a:latin typeface="Arial" panose="020B0604020202020204" pitchFamily="34" charset="0"/>
              </a:rPr>
              <a:t>Anzeichen:</a:t>
            </a:r>
          </a:p>
          <a:p>
            <a:pPr lvl="2" eaLnBrk="1" hangingPunct="1"/>
            <a:r>
              <a:rPr lang="de-DE" sz="1800" noProof="0" dirty="0">
                <a:latin typeface="Arial" panose="020B0604020202020204" pitchFamily="34" charset="0"/>
              </a:rPr>
              <a:t>Hyperpigmentierte Flecken mit hypopigmentiertem Rand = </a:t>
            </a:r>
            <a:r>
              <a:rPr lang="de-DE" sz="1800" i="1" noProof="0" dirty="0">
                <a:solidFill>
                  <a:srgbClr val="0000FF"/>
                </a:solidFill>
                <a:latin typeface="Arial" panose="020B0604020202020204" pitchFamily="34" charset="0"/>
              </a:rPr>
              <a:t>Elschnig-Flecken</a:t>
            </a:r>
          </a:p>
          <a:p>
            <a:pPr lvl="2" eaLnBrk="1" hangingPunct="1"/>
            <a:r>
              <a:rPr lang="de-DE" sz="1800" noProof="0" dirty="0">
                <a:latin typeface="Arial" panose="020B0604020202020204" pitchFamily="34" charset="0"/>
              </a:rPr>
              <a:t>Lineare Bereiche mit Hyperpigmentierung über den Aderhautarterien = </a:t>
            </a:r>
            <a:r>
              <a:rPr lang="de-DE" sz="1800" i="1" noProof="0" dirty="0">
                <a:solidFill>
                  <a:srgbClr val="0000FF"/>
                </a:solidFill>
                <a:latin typeface="Arial" panose="020B0604020202020204" pitchFamily="34" charset="0"/>
              </a:rPr>
              <a:t>Siegrist-Streifen</a:t>
            </a:r>
          </a:p>
          <a:p>
            <a:pPr marL="0" indent="0" eaLnBrk="1" hangingPunct="1">
              <a:buFont typeface="Wingdings" panose="05000000000000000000" pitchFamily="2" charset="2"/>
              <a:buNone/>
            </a:pPr>
            <a:r>
              <a:rPr lang="de-DE" sz="1800" noProof="0" dirty="0">
                <a:latin typeface="Arial" panose="020B0604020202020204" pitchFamily="34" charset="0"/>
              </a:rPr>
              <a:t>3) Hypertensive </a:t>
            </a:r>
            <a:r>
              <a:rPr lang="de-DE" sz="1800" i="1" noProof="0" dirty="0">
                <a:solidFill>
                  <a:srgbClr val="0000FF"/>
                </a:solidFill>
                <a:latin typeface="Arial" panose="020B0604020202020204" pitchFamily="34" charset="0"/>
              </a:rPr>
              <a:t>Optikusneuropathie</a:t>
            </a:r>
          </a:p>
          <a:p>
            <a:pPr lvl="1" eaLnBrk="1" hangingPunct="1"/>
            <a:r>
              <a:rPr lang="de-DE" sz="1800" noProof="0" dirty="0">
                <a:latin typeface="Arial" panose="020B0604020202020204" pitchFamily="34" charset="0"/>
              </a:rPr>
              <a:t>Das Erscheinungsbild hängt vom </a:t>
            </a:r>
            <a:r>
              <a:rPr lang="de-DE" sz="1800" noProof="0" dirty="0">
                <a:solidFill>
                  <a:srgbClr val="0000FF"/>
                </a:solidFill>
                <a:latin typeface="Arial" panose="020B0604020202020204" pitchFamily="34" charset="0"/>
              </a:rPr>
              <a:t>Grad </a:t>
            </a:r>
            <a:r>
              <a:rPr lang="de-DE" sz="1800" noProof="0" dirty="0">
                <a:latin typeface="Arial" panose="020B0604020202020204" pitchFamily="34" charset="0"/>
              </a:rPr>
              <a:t>und </a:t>
            </a:r>
            <a:r>
              <a:rPr lang="de-DE" sz="1800" noProof="0" dirty="0">
                <a:solidFill>
                  <a:srgbClr val="0000FF"/>
                </a:solidFill>
                <a:latin typeface="Arial" panose="020B0604020202020204" pitchFamily="34" charset="0"/>
              </a:rPr>
              <a:t>der Dauer </a:t>
            </a:r>
            <a:r>
              <a:rPr lang="de-DE" sz="1800" noProof="0" dirty="0">
                <a:latin typeface="Arial" panose="020B0604020202020204" pitchFamily="34" charset="0"/>
              </a:rPr>
              <a:t>der Hypertonie ab</a:t>
            </a:r>
          </a:p>
          <a:p>
            <a:pPr lvl="1" eaLnBrk="1" hangingPunct="1"/>
            <a:r>
              <a:rPr lang="de-DE" sz="1800" noProof="0" dirty="0">
                <a:latin typeface="Arial" panose="020B0604020202020204" pitchFamily="34" charset="0"/>
              </a:rPr>
              <a:t>Schwerer </a:t>
            </a:r>
            <a:r>
              <a:rPr lang="de-DE" sz="1800" noProof="0" dirty="0">
                <a:latin typeface="Arial" panose="020B0604020202020204" pitchFamily="34" charset="0"/>
                <a:sym typeface="Wingdings" panose="05000000000000000000" pitchFamily="2" charset="2"/>
              </a:rPr>
              <a:t>Bluthochdruck  </a:t>
            </a:r>
            <a:r>
              <a:rPr lang="de-DE" sz="1800" noProof="0" dirty="0">
                <a:solidFill>
                  <a:srgbClr val="0000FF"/>
                </a:solidFill>
                <a:latin typeface="Arial" panose="020B0604020202020204" pitchFamily="34" charset="0"/>
                <a:sym typeface="Wingdings" panose="05000000000000000000" pitchFamily="2" charset="2"/>
              </a:rPr>
              <a:t>Flammenblutungen </a:t>
            </a:r>
            <a:r>
              <a:rPr lang="de-DE" sz="1800" noProof="0" dirty="0">
                <a:latin typeface="Arial" panose="020B0604020202020204" pitchFamily="34" charset="0"/>
                <a:sym typeface="Wingdings" panose="05000000000000000000" pitchFamily="2" charset="2"/>
              </a:rPr>
              <a:t>am Papillenrand + </a:t>
            </a:r>
            <a:r>
              <a:rPr lang="de-DE" sz="1800" noProof="0" dirty="0">
                <a:solidFill>
                  <a:srgbClr val="0000FF"/>
                </a:solidFill>
                <a:latin typeface="Arial" panose="020B0604020202020204" pitchFamily="34" charset="0"/>
                <a:sym typeface="Wingdings" panose="05000000000000000000" pitchFamily="2" charset="2"/>
              </a:rPr>
              <a:t>Papillenödem</a:t>
            </a: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14</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sp>
        <p:nvSpPr>
          <p:cNvPr id="25" name="Rectangle 14">
            <a:extLst>
              <a:ext uri="{FF2B5EF4-FFF2-40B4-BE49-F238E27FC236}">
                <a16:creationId xmlns:a16="http://schemas.microsoft.com/office/drawing/2014/main" id="{1A443D3D-1D80-4D88-922C-5A1C0634B9CE}"/>
              </a:ext>
            </a:extLst>
          </p:cNvPr>
          <p:cNvSpPr>
            <a:spLocks noChangeArrowheads="1"/>
          </p:cNvSpPr>
          <p:nvPr/>
        </p:nvSpPr>
        <p:spPr bwMode="auto">
          <a:xfrm>
            <a:off x="3743825" y="5257800"/>
            <a:ext cx="1971175" cy="304800"/>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1200" noProof="0" dirty="0"/>
              <a:t>Zeichen (zwei Wörter)</a:t>
            </a:r>
          </a:p>
        </p:txBody>
      </p:sp>
      <p:sp>
        <p:nvSpPr>
          <p:cNvPr id="26" name="Rectangle 15">
            <a:extLst>
              <a:ext uri="{FF2B5EF4-FFF2-40B4-BE49-F238E27FC236}">
                <a16:creationId xmlns:a16="http://schemas.microsoft.com/office/drawing/2014/main" id="{A95DFF6E-0820-4C40-912D-FA26A2B8F495}"/>
              </a:ext>
            </a:extLst>
          </p:cNvPr>
          <p:cNvSpPr>
            <a:spLocks noChangeArrowheads="1"/>
          </p:cNvSpPr>
          <p:nvPr/>
        </p:nvSpPr>
        <p:spPr bwMode="auto">
          <a:xfrm>
            <a:off x="7658100" y="5257800"/>
            <a:ext cx="1409700" cy="304800"/>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de-DE" noProof="0" dirty="0"/>
          </a:p>
        </p:txBody>
      </p:sp>
    </p:spTree>
    <p:extLst>
      <p:ext uri="{BB962C8B-B14F-4D97-AF65-F5344CB8AC3E}">
        <p14:creationId xmlns:p14="http://schemas.microsoft.com/office/powerpoint/2010/main" val="2141141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9C484C7A-9117-25CA-DE79-D2519038FA48}"/>
              </a:ext>
            </a:extLst>
          </p:cNvPr>
          <p:cNvGrpSpPr/>
          <p:nvPr/>
        </p:nvGrpSpPr>
        <p:grpSpPr>
          <a:xfrm>
            <a:off x="1143000" y="1066800"/>
            <a:ext cx="7924800" cy="4527980"/>
            <a:chOff x="1143000" y="1066800"/>
            <a:chExt cx="7924800" cy="4527980"/>
          </a:xfrm>
        </p:grpSpPr>
        <p:sp>
          <p:nvSpPr>
            <p:cNvPr id="25" name="Rectangle 14">
              <a:extLst>
                <a:ext uri="{FF2B5EF4-FFF2-40B4-BE49-F238E27FC236}">
                  <a16:creationId xmlns:a16="http://schemas.microsoft.com/office/drawing/2014/main" id="{1A443D3D-1D80-4D88-922C-5A1C0634B9CE}"/>
                </a:ext>
              </a:extLst>
            </p:cNvPr>
            <p:cNvSpPr>
              <a:spLocks noChangeArrowheads="1"/>
            </p:cNvSpPr>
            <p:nvPr/>
          </p:nvSpPr>
          <p:spPr bwMode="auto">
            <a:xfrm>
              <a:off x="3784600" y="5293001"/>
              <a:ext cx="1930400" cy="301779"/>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900" noProof="0" dirty="0"/>
            </a:p>
          </p:txBody>
        </p:sp>
        <p:sp>
          <p:nvSpPr>
            <p:cNvPr id="26" name="Rectangle 15">
              <a:extLst>
                <a:ext uri="{FF2B5EF4-FFF2-40B4-BE49-F238E27FC236}">
                  <a16:creationId xmlns:a16="http://schemas.microsoft.com/office/drawing/2014/main" id="{A95DFF6E-0820-4C40-912D-FA26A2B8F495}"/>
                </a:ext>
              </a:extLst>
            </p:cNvPr>
            <p:cNvSpPr>
              <a:spLocks noChangeArrowheads="1"/>
            </p:cNvSpPr>
            <p:nvPr/>
          </p:nvSpPr>
          <p:spPr bwMode="auto">
            <a:xfrm>
              <a:off x="7658100" y="5293001"/>
              <a:ext cx="1409700" cy="301779"/>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de-DE" noProof="0" dirty="0"/>
            </a:p>
          </p:txBody>
        </p:sp>
        <p:grpSp>
          <p:nvGrpSpPr>
            <p:cNvPr id="2" name="Group 1">
              <a:extLst>
                <a:ext uri="{FF2B5EF4-FFF2-40B4-BE49-F238E27FC236}">
                  <a16:creationId xmlns:a16="http://schemas.microsoft.com/office/drawing/2014/main" id="{CA480CD3-9B38-C80D-3BC8-77CC8B1084ED}"/>
                </a:ext>
              </a:extLst>
            </p:cNvPr>
            <p:cNvGrpSpPr/>
            <p:nvPr/>
          </p:nvGrpSpPr>
          <p:grpSpPr>
            <a:xfrm>
              <a:off x="1143000" y="1066800"/>
              <a:ext cx="7924800" cy="4196246"/>
              <a:chOff x="1143000" y="1066800"/>
              <a:chExt cx="7924800" cy="4196246"/>
            </a:xfrm>
          </p:grpSpPr>
          <p:sp>
            <p:nvSpPr>
              <p:cNvPr id="3" name="Rectangle 11">
                <a:extLst>
                  <a:ext uri="{FF2B5EF4-FFF2-40B4-BE49-F238E27FC236}">
                    <a16:creationId xmlns:a16="http://schemas.microsoft.com/office/drawing/2014/main" id="{B5B22746-3208-A8DA-D697-13AB5EDE07AE}"/>
                  </a:ext>
                </a:extLst>
              </p:cNvPr>
              <p:cNvSpPr>
                <a:spLocks noChangeArrowheads="1"/>
              </p:cNvSpPr>
              <p:nvPr/>
            </p:nvSpPr>
            <p:spPr bwMode="auto">
              <a:xfrm>
                <a:off x="4343400" y="4953000"/>
                <a:ext cx="533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de-DE" noProof="0" dirty="0"/>
              </a:p>
            </p:txBody>
          </p:sp>
          <p:sp>
            <p:nvSpPr>
              <p:cNvPr id="4" name="Rectangle 12">
                <a:extLst>
                  <a:ext uri="{FF2B5EF4-FFF2-40B4-BE49-F238E27FC236}">
                    <a16:creationId xmlns:a16="http://schemas.microsoft.com/office/drawing/2014/main" id="{459E2114-7102-8932-1327-3EE49E05B3E1}"/>
                  </a:ext>
                </a:extLst>
              </p:cNvPr>
              <p:cNvSpPr>
                <a:spLocks noChangeArrowheads="1"/>
              </p:cNvSpPr>
              <p:nvPr/>
            </p:nvSpPr>
            <p:spPr bwMode="auto">
              <a:xfrm>
                <a:off x="5334000" y="4953000"/>
                <a:ext cx="10668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de-DE" noProof="0" dirty="0"/>
              </a:p>
            </p:txBody>
          </p:sp>
          <p:grpSp>
            <p:nvGrpSpPr>
              <p:cNvPr id="5" name="Group 4">
                <a:extLst>
                  <a:ext uri="{FF2B5EF4-FFF2-40B4-BE49-F238E27FC236}">
                    <a16:creationId xmlns:a16="http://schemas.microsoft.com/office/drawing/2014/main" id="{465C6034-2794-166B-0A40-DF6D689C1974}"/>
                  </a:ext>
                </a:extLst>
              </p:cNvPr>
              <p:cNvGrpSpPr/>
              <p:nvPr/>
            </p:nvGrpSpPr>
            <p:grpSpPr>
              <a:xfrm>
                <a:off x="1143000" y="1066800"/>
                <a:ext cx="7924800" cy="3886200"/>
                <a:chOff x="1143000" y="1066800"/>
                <a:chExt cx="7924800" cy="3886200"/>
              </a:xfrm>
            </p:grpSpPr>
            <p:sp>
              <p:nvSpPr>
                <p:cNvPr id="6" name="Rectangle 14">
                  <a:extLst>
                    <a:ext uri="{FF2B5EF4-FFF2-40B4-BE49-F238E27FC236}">
                      <a16:creationId xmlns:a16="http://schemas.microsoft.com/office/drawing/2014/main" id="{5A47B731-736E-BB93-168C-50D6453540CC}"/>
                    </a:ext>
                  </a:extLst>
                </p:cNvPr>
                <p:cNvSpPr>
                  <a:spLocks noChangeArrowheads="1"/>
                </p:cNvSpPr>
                <p:nvPr/>
              </p:nvSpPr>
              <p:spPr bwMode="auto">
                <a:xfrm>
                  <a:off x="1220028" y="4338153"/>
                  <a:ext cx="1904172" cy="310047"/>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nvGrpSpPr>
                <p:cNvPr id="7" name="Group 6">
                  <a:extLst>
                    <a:ext uri="{FF2B5EF4-FFF2-40B4-BE49-F238E27FC236}">
                      <a16:creationId xmlns:a16="http://schemas.microsoft.com/office/drawing/2014/main" id="{87C7F8DC-A8E9-5869-FA4D-411E249DCC4C}"/>
                    </a:ext>
                  </a:extLst>
                </p:cNvPr>
                <p:cNvGrpSpPr/>
                <p:nvPr/>
              </p:nvGrpSpPr>
              <p:grpSpPr>
                <a:xfrm>
                  <a:off x="1143000" y="1066800"/>
                  <a:ext cx="7924800" cy="3886200"/>
                  <a:chOff x="1143000" y="1066800"/>
                  <a:chExt cx="7924800" cy="3886200"/>
                </a:xfrm>
              </p:grpSpPr>
              <p:sp>
                <p:nvSpPr>
                  <p:cNvPr id="8" name="Rectangle 9">
                    <a:extLst>
                      <a:ext uri="{FF2B5EF4-FFF2-40B4-BE49-F238E27FC236}">
                        <a16:creationId xmlns:a16="http://schemas.microsoft.com/office/drawing/2014/main" id="{5F8FB778-79DE-7E39-7342-AF3BC6AA307C}"/>
                      </a:ext>
                    </a:extLst>
                  </p:cNvPr>
                  <p:cNvSpPr>
                    <a:spLocks noChangeArrowheads="1"/>
                  </p:cNvSpPr>
                  <p:nvPr/>
                </p:nvSpPr>
                <p:spPr bwMode="auto">
                  <a:xfrm>
                    <a:off x="7162800" y="3731514"/>
                    <a:ext cx="1905000" cy="30708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900" noProof="0" dirty="0"/>
                  </a:p>
                </p:txBody>
              </p:sp>
              <p:grpSp>
                <p:nvGrpSpPr>
                  <p:cNvPr id="9" name="Group 8">
                    <a:extLst>
                      <a:ext uri="{FF2B5EF4-FFF2-40B4-BE49-F238E27FC236}">
                        <a16:creationId xmlns:a16="http://schemas.microsoft.com/office/drawing/2014/main" id="{E2B8913E-2A7B-ED05-E99F-82A38ACA6675}"/>
                      </a:ext>
                    </a:extLst>
                  </p:cNvPr>
                  <p:cNvGrpSpPr/>
                  <p:nvPr/>
                </p:nvGrpSpPr>
                <p:grpSpPr>
                  <a:xfrm>
                    <a:off x="1143000" y="1066800"/>
                    <a:ext cx="7543800" cy="3886200"/>
                    <a:chOff x="1143000" y="1066800"/>
                    <a:chExt cx="7543800" cy="3886200"/>
                  </a:xfrm>
                </p:grpSpPr>
                <p:sp>
                  <p:nvSpPr>
                    <p:cNvPr id="10" name="Rectangle 7">
                      <a:extLst>
                        <a:ext uri="{FF2B5EF4-FFF2-40B4-BE49-F238E27FC236}">
                          <a16:creationId xmlns:a16="http://schemas.microsoft.com/office/drawing/2014/main" id="{C3818702-61D1-2378-9921-67E04325E255}"/>
                        </a:ext>
                      </a:extLst>
                    </p:cNvPr>
                    <p:cNvSpPr>
                      <a:spLocks noChangeArrowheads="1"/>
                    </p:cNvSpPr>
                    <p:nvPr/>
                  </p:nvSpPr>
                  <p:spPr bwMode="auto">
                    <a:xfrm>
                      <a:off x="1143000" y="2667000"/>
                      <a:ext cx="2667000" cy="3048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sp>
                  <p:nvSpPr>
                    <p:cNvPr id="11" name="Rectangle 10">
                      <a:extLst>
                        <a:ext uri="{FF2B5EF4-FFF2-40B4-BE49-F238E27FC236}">
                          <a16:creationId xmlns:a16="http://schemas.microsoft.com/office/drawing/2014/main" id="{304AC9A6-EC2E-FD12-D642-A919488D2D04}"/>
                        </a:ext>
                      </a:extLst>
                    </p:cNvPr>
                    <p:cNvSpPr>
                      <a:spLocks noChangeArrowheads="1"/>
                    </p:cNvSpPr>
                    <p:nvPr/>
                  </p:nvSpPr>
                  <p:spPr bwMode="auto">
                    <a:xfrm>
                      <a:off x="1143000" y="2362200"/>
                      <a:ext cx="2667000" cy="3048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sp>
                  <p:nvSpPr>
                    <p:cNvPr id="12" name="Rectangle 7">
                      <a:extLst>
                        <a:ext uri="{FF2B5EF4-FFF2-40B4-BE49-F238E27FC236}">
                          <a16:creationId xmlns:a16="http://schemas.microsoft.com/office/drawing/2014/main" id="{BC8614EA-F619-A7D8-CE75-9E21C8E80EBD}"/>
                        </a:ext>
                      </a:extLst>
                    </p:cNvPr>
                    <p:cNvSpPr>
                      <a:spLocks noChangeArrowheads="1"/>
                    </p:cNvSpPr>
                    <p:nvPr/>
                  </p:nvSpPr>
                  <p:spPr bwMode="auto">
                    <a:xfrm>
                      <a:off x="1143000" y="2971800"/>
                      <a:ext cx="2667000" cy="3810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grpSp>
                  <p:nvGrpSpPr>
                    <p:cNvPr id="13" name="Group 12">
                      <a:extLst>
                        <a:ext uri="{FF2B5EF4-FFF2-40B4-BE49-F238E27FC236}">
                          <a16:creationId xmlns:a16="http://schemas.microsoft.com/office/drawing/2014/main" id="{3CF867B7-28B6-D399-1266-163AFC590D92}"/>
                        </a:ext>
                      </a:extLst>
                    </p:cNvPr>
                    <p:cNvGrpSpPr/>
                    <p:nvPr/>
                  </p:nvGrpSpPr>
                  <p:grpSpPr>
                    <a:xfrm>
                      <a:off x="1905000" y="1066800"/>
                      <a:ext cx="6781800" cy="3886200"/>
                      <a:chOff x="1905000" y="1066800"/>
                      <a:chExt cx="6781800" cy="3886200"/>
                    </a:xfrm>
                  </p:grpSpPr>
                  <p:sp>
                    <p:nvSpPr>
                      <p:cNvPr id="14" name="Rectangle 9">
                        <a:extLst>
                          <a:ext uri="{FF2B5EF4-FFF2-40B4-BE49-F238E27FC236}">
                            <a16:creationId xmlns:a16="http://schemas.microsoft.com/office/drawing/2014/main" id="{05BEE623-19AA-D724-209D-CEC14DEEC1FE}"/>
                          </a:ext>
                        </a:extLst>
                      </p:cNvPr>
                      <p:cNvSpPr>
                        <a:spLocks noChangeArrowheads="1"/>
                      </p:cNvSpPr>
                      <p:nvPr/>
                    </p:nvSpPr>
                    <p:spPr bwMode="auto">
                      <a:xfrm>
                        <a:off x="6019800" y="1376846"/>
                        <a:ext cx="2667000" cy="371182"/>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nvGrpSpPr>
                      <p:cNvPr id="15" name="Group 14">
                        <a:extLst>
                          <a:ext uri="{FF2B5EF4-FFF2-40B4-BE49-F238E27FC236}">
                            <a16:creationId xmlns:a16="http://schemas.microsoft.com/office/drawing/2014/main" id="{FAA97BD9-AFBB-71B6-3C9A-CA19388C68A8}"/>
                          </a:ext>
                        </a:extLst>
                      </p:cNvPr>
                      <p:cNvGrpSpPr/>
                      <p:nvPr/>
                    </p:nvGrpSpPr>
                    <p:grpSpPr>
                      <a:xfrm>
                        <a:off x="1905000" y="1066800"/>
                        <a:ext cx="2057400" cy="3886200"/>
                        <a:chOff x="1905000" y="1066800"/>
                        <a:chExt cx="2057400" cy="3886200"/>
                      </a:xfrm>
                    </p:grpSpPr>
                    <p:sp>
                      <p:nvSpPr>
                        <p:cNvPr id="16" name="Rectangle 14">
                          <a:extLst>
                            <a:ext uri="{FF2B5EF4-FFF2-40B4-BE49-F238E27FC236}">
                              <a16:creationId xmlns:a16="http://schemas.microsoft.com/office/drawing/2014/main" id="{AC5ED7A3-2671-3ACE-16F3-E467CCB4A8BA}"/>
                            </a:ext>
                          </a:extLst>
                        </p:cNvPr>
                        <p:cNvSpPr>
                          <a:spLocks noChangeArrowheads="1"/>
                        </p:cNvSpPr>
                        <p:nvPr/>
                      </p:nvSpPr>
                      <p:spPr bwMode="auto">
                        <a:xfrm>
                          <a:off x="1905000" y="1709928"/>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17" name="Rectangle 14">
                          <a:extLst>
                            <a:ext uri="{FF2B5EF4-FFF2-40B4-BE49-F238E27FC236}">
                              <a16:creationId xmlns:a16="http://schemas.microsoft.com/office/drawing/2014/main" id="{FEF76C9C-705B-58EF-905D-5CCD32B1D399}"/>
                            </a:ext>
                          </a:extLst>
                        </p:cNvPr>
                        <p:cNvSpPr>
                          <a:spLocks noChangeArrowheads="1"/>
                        </p:cNvSpPr>
                        <p:nvPr/>
                      </p:nvSpPr>
                      <p:spPr bwMode="auto">
                        <a:xfrm>
                          <a:off x="1905000" y="1066800"/>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18" name="Rectangle 17">
                          <a:extLst>
                            <a:ext uri="{FF2B5EF4-FFF2-40B4-BE49-F238E27FC236}">
                              <a16:creationId xmlns:a16="http://schemas.microsoft.com/office/drawing/2014/main" id="{E3E5EF85-95A7-4EB5-69D1-741CB93DEC93}"/>
                            </a:ext>
                          </a:extLst>
                        </p:cNvPr>
                        <p:cNvSpPr>
                          <a:spLocks noChangeArrowheads="1"/>
                        </p:cNvSpPr>
                        <p:nvPr/>
                      </p:nvSpPr>
                      <p:spPr bwMode="auto">
                        <a:xfrm>
                          <a:off x="1905000" y="4642954"/>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grpSp>
              </p:grpSp>
            </p:grpSp>
          </p:grpSp>
        </p:grpSp>
      </p:gr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2" name="Rectangle 12">
            <a:extLst>
              <a:ext uri="{FF2B5EF4-FFF2-40B4-BE49-F238E27FC236}">
                <a16:creationId xmlns:a16="http://schemas.microsoft.com/office/drawing/2014/main" id="{48F94F0B-85F0-4956-A7F6-F56E353E2C83}"/>
              </a:ext>
            </a:extLst>
          </p:cNvPr>
          <p:cNvSpPr>
            <a:spLocks noGrp="1" noChangeArrowheads="1"/>
          </p:cNvSpPr>
          <p:nvPr>
            <p:ph type="body" idx="1"/>
          </p:nvPr>
        </p:nvSpPr>
        <p:spPr>
          <a:xfrm>
            <a:off x="228600" y="1066800"/>
            <a:ext cx="8915400" cy="5562600"/>
          </a:xfrm>
        </p:spPr>
        <p:txBody>
          <a:bodyPr wrap="square" lIns="25400" tIns="12700" rIns="25400" bIns="12700"/>
          <a:lstStyle/>
          <a:p>
            <a:pPr marL="0" indent="0" eaLnBrk="1" hangingPunct="1">
              <a:buFont typeface="Wingdings" panose="05000000000000000000" pitchFamily="2" charset="2"/>
              <a:buNone/>
            </a:pPr>
            <a:r>
              <a:rPr lang="de-DE" sz="1800" noProof="0" dirty="0">
                <a:latin typeface="Arial" panose="020B0604020202020204" pitchFamily="34" charset="0"/>
              </a:rPr>
              <a:t>1) Hypertensive </a:t>
            </a:r>
            <a:r>
              <a:rPr lang="de-DE" sz="1800" i="1" noProof="0" dirty="0">
                <a:solidFill>
                  <a:srgbClr val="0000FF"/>
                </a:solidFill>
                <a:latin typeface="Arial" panose="020B0604020202020204" pitchFamily="34" charset="0"/>
              </a:rPr>
              <a:t>Retinopathie</a:t>
            </a:r>
          </a:p>
          <a:p>
            <a:pPr lvl="1" eaLnBrk="1" hangingPunct="1"/>
            <a:r>
              <a:rPr lang="de-DE" sz="1800" noProof="0" dirty="0">
                <a:latin typeface="Arial" panose="020B0604020202020204" pitchFamily="34" charset="0"/>
              </a:rPr>
              <a:t>Häufigstes Anzeichen bei chronischer Hypertonie: </a:t>
            </a:r>
            <a:r>
              <a:rPr lang="de-DE" sz="1800" noProof="0" dirty="0">
                <a:solidFill>
                  <a:srgbClr val="0000FF"/>
                </a:solidFill>
                <a:latin typeface="Arial" panose="020B0604020202020204" pitchFamily="34" charset="0"/>
                <a:sym typeface="Wingdings" panose="05000000000000000000" pitchFamily="2" charset="2"/>
              </a:rPr>
              <a:t>Verengung der Arteriolen</a:t>
            </a:r>
          </a:p>
          <a:p>
            <a:pPr marL="0" indent="0" eaLnBrk="1" hangingPunct="1">
              <a:buFont typeface="Wingdings" panose="05000000000000000000" pitchFamily="2" charset="2"/>
              <a:buNone/>
            </a:pPr>
            <a:r>
              <a:rPr lang="de-DE" sz="1800" noProof="0" dirty="0">
                <a:latin typeface="Arial" panose="020B0604020202020204" pitchFamily="34" charset="0"/>
                <a:sym typeface="Wingdings" panose="05000000000000000000" pitchFamily="2" charset="2"/>
              </a:rPr>
              <a:t>2) Hypertensive </a:t>
            </a:r>
            <a:r>
              <a:rPr lang="de-DE" sz="1800" i="1" noProof="0" dirty="0">
                <a:solidFill>
                  <a:srgbClr val="0000FF"/>
                </a:solidFill>
                <a:latin typeface="Arial" panose="020B0604020202020204" pitchFamily="34" charset="0"/>
                <a:sym typeface="Wingdings" panose="05000000000000000000" pitchFamily="2" charset="2"/>
              </a:rPr>
              <a:t>Choroidopathie</a:t>
            </a:r>
          </a:p>
          <a:p>
            <a:pPr lvl="1" eaLnBrk="1" hangingPunct="1"/>
            <a:r>
              <a:rPr lang="de-DE" sz="1800" noProof="0" dirty="0">
                <a:latin typeface="Arial" panose="020B0604020202020204" pitchFamily="34" charset="0"/>
              </a:rPr>
              <a:t>Tritt typischerweise bei jungen Patienten mit akutem Bluthochdruck auf: </a:t>
            </a:r>
          </a:p>
          <a:p>
            <a:pPr lvl="2" eaLnBrk="1" hangingPunct="1"/>
            <a:r>
              <a:rPr lang="de-DE" sz="1800" noProof="0" dirty="0">
                <a:solidFill>
                  <a:srgbClr val="0000FF"/>
                </a:solidFill>
                <a:latin typeface="Arial" panose="020B0604020202020204" pitchFamily="34" charset="0"/>
              </a:rPr>
              <a:t>Präeklampsie/Eklampsie</a:t>
            </a:r>
          </a:p>
          <a:p>
            <a:pPr lvl="2" eaLnBrk="1" hangingPunct="1"/>
            <a:r>
              <a:rPr lang="de-DE" sz="1800" noProof="0" dirty="0">
                <a:solidFill>
                  <a:srgbClr val="0000FF"/>
                </a:solidFill>
                <a:latin typeface="Arial" panose="020B0604020202020204" pitchFamily="34" charset="0"/>
              </a:rPr>
              <a:t>Phäochromozytom</a:t>
            </a:r>
          </a:p>
          <a:p>
            <a:pPr lvl="2" eaLnBrk="1" hangingPunct="1"/>
            <a:r>
              <a:rPr lang="de-DE" sz="1800" noProof="0" dirty="0">
                <a:solidFill>
                  <a:srgbClr val="0000FF"/>
                </a:solidFill>
                <a:latin typeface="Arial" panose="020B0604020202020204" pitchFamily="34" charset="0"/>
              </a:rPr>
              <a:t>Nierenerkrankung</a:t>
            </a:r>
          </a:p>
          <a:p>
            <a:pPr lvl="1" eaLnBrk="1" hangingPunct="1"/>
            <a:r>
              <a:rPr lang="de-DE" sz="1800" noProof="0" dirty="0">
                <a:latin typeface="Arial" panose="020B0604020202020204" pitchFamily="34" charset="0"/>
              </a:rPr>
              <a:t>Anzeichen:</a:t>
            </a:r>
          </a:p>
          <a:p>
            <a:pPr lvl="2" eaLnBrk="1" hangingPunct="1"/>
            <a:r>
              <a:rPr lang="de-DE" sz="1800" noProof="0" dirty="0">
                <a:latin typeface="Arial" panose="020B0604020202020204" pitchFamily="34" charset="0"/>
              </a:rPr>
              <a:t>Hyperpigmentierte Flecken mit hypopigmentiertem Rand = </a:t>
            </a:r>
            <a:r>
              <a:rPr lang="de-DE" sz="1800" i="1" noProof="0" dirty="0">
                <a:solidFill>
                  <a:srgbClr val="0000FF"/>
                </a:solidFill>
                <a:latin typeface="Arial" panose="020B0604020202020204" pitchFamily="34" charset="0"/>
              </a:rPr>
              <a:t>Elschnig-Flecken</a:t>
            </a:r>
          </a:p>
          <a:p>
            <a:pPr lvl="2" eaLnBrk="1" hangingPunct="1"/>
            <a:r>
              <a:rPr lang="de-DE" sz="1800" noProof="0" dirty="0">
                <a:latin typeface="Arial" panose="020B0604020202020204" pitchFamily="34" charset="0"/>
              </a:rPr>
              <a:t>Lineare Bereiche mit Hyperpigmentierung über den Aderhautarterien = </a:t>
            </a:r>
            <a:r>
              <a:rPr lang="de-DE" sz="1800" i="1" noProof="0" dirty="0">
                <a:solidFill>
                  <a:srgbClr val="0000FF"/>
                </a:solidFill>
                <a:latin typeface="Arial" panose="020B0604020202020204" pitchFamily="34" charset="0"/>
              </a:rPr>
              <a:t>Siegrist-Streifen</a:t>
            </a:r>
          </a:p>
          <a:p>
            <a:pPr marL="0" indent="0" eaLnBrk="1" hangingPunct="1">
              <a:buFont typeface="Wingdings" panose="05000000000000000000" pitchFamily="2" charset="2"/>
              <a:buNone/>
            </a:pPr>
            <a:r>
              <a:rPr lang="de-DE" sz="1800" noProof="0" dirty="0">
                <a:latin typeface="Arial" panose="020B0604020202020204" pitchFamily="34" charset="0"/>
              </a:rPr>
              <a:t>3) Hypertensive </a:t>
            </a:r>
            <a:r>
              <a:rPr lang="de-DE" sz="1800" i="1" noProof="0" dirty="0">
                <a:solidFill>
                  <a:srgbClr val="0000FF"/>
                </a:solidFill>
                <a:latin typeface="Arial" panose="020B0604020202020204" pitchFamily="34" charset="0"/>
              </a:rPr>
              <a:t>Optikusneuropathie</a:t>
            </a:r>
          </a:p>
          <a:p>
            <a:pPr lvl="1" eaLnBrk="1" hangingPunct="1"/>
            <a:r>
              <a:rPr lang="de-DE" sz="1800" noProof="0" dirty="0">
                <a:latin typeface="Arial" panose="020B0604020202020204" pitchFamily="34" charset="0"/>
              </a:rPr>
              <a:t>Das Erscheinungsbild hängt vom </a:t>
            </a:r>
            <a:r>
              <a:rPr lang="de-DE" sz="1800" noProof="0" dirty="0">
                <a:solidFill>
                  <a:srgbClr val="0000FF"/>
                </a:solidFill>
                <a:latin typeface="Arial" panose="020B0604020202020204" pitchFamily="34" charset="0"/>
              </a:rPr>
              <a:t>Grad </a:t>
            </a:r>
            <a:r>
              <a:rPr lang="de-DE" sz="1800" noProof="0" dirty="0">
                <a:latin typeface="Arial" panose="020B0604020202020204" pitchFamily="34" charset="0"/>
              </a:rPr>
              <a:t>und </a:t>
            </a:r>
            <a:r>
              <a:rPr lang="de-DE" sz="1800" noProof="0" dirty="0">
                <a:solidFill>
                  <a:srgbClr val="0000FF"/>
                </a:solidFill>
                <a:latin typeface="Arial" panose="020B0604020202020204" pitchFamily="34" charset="0"/>
              </a:rPr>
              <a:t>der Dauer </a:t>
            </a:r>
            <a:r>
              <a:rPr lang="de-DE" sz="1800" noProof="0" dirty="0">
                <a:latin typeface="Arial" panose="020B0604020202020204" pitchFamily="34" charset="0"/>
              </a:rPr>
              <a:t>der Hypertonie ab</a:t>
            </a:r>
          </a:p>
          <a:p>
            <a:pPr lvl="1" eaLnBrk="1" hangingPunct="1"/>
            <a:r>
              <a:rPr lang="de-DE" sz="1800" noProof="0" dirty="0">
                <a:latin typeface="Arial" panose="020B0604020202020204" pitchFamily="34" charset="0"/>
              </a:rPr>
              <a:t>Schwerer </a:t>
            </a:r>
            <a:r>
              <a:rPr lang="de-DE" sz="1800" noProof="0" dirty="0">
                <a:latin typeface="Arial" panose="020B0604020202020204" pitchFamily="34" charset="0"/>
                <a:sym typeface="Wingdings" panose="05000000000000000000" pitchFamily="2" charset="2"/>
              </a:rPr>
              <a:t>Bluthochdruck  </a:t>
            </a:r>
            <a:r>
              <a:rPr lang="de-DE" sz="1800" noProof="0" dirty="0">
                <a:solidFill>
                  <a:srgbClr val="0000FF"/>
                </a:solidFill>
                <a:latin typeface="Arial" panose="020B0604020202020204" pitchFamily="34" charset="0"/>
                <a:sym typeface="Wingdings" panose="05000000000000000000" pitchFamily="2" charset="2"/>
              </a:rPr>
              <a:t>Flammenblutungen </a:t>
            </a:r>
            <a:r>
              <a:rPr lang="de-DE" sz="1800" noProof="0" dirty="0">
                <a:latin typeface="Arial" panose="020B0604020202020204" pitchFamily="34" charset="0"/>
                <a:sym typeface="Wingdings" panose="05000000000000000000" pitchFamily="2" charset="2"/>
              </a:rPr>
              <a:t>am Papillenrand + </a:t>
            </a:r>
            <a:r>
              <a:rPr lang="de-DE" sz="1800" noProof="0" dirty="0">
                <a:solidFill>
                  <a:srgbClr val="0000FF"/>
                </a:solidFill>
                <a:latin typeface="Arial" panose="020B0604020202020204" pitchFamily="34" charset="0"/>
                <a:sym typeface="Wingdings" panose="05000000000000000000" pitchFamily="2" charset="2"/>
              </a:rPr>
              <a:t>Papillenödem</a:t>
            </a: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15</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spTree>
    <p:extLst>
      <p:ext uri="{BB962C8B-B14F-4D97-AF65-F5344CB8AC3E}">
        <p14:creationId xmlns:p14="http://schemas.microsoft.com/office/powerpoint/2010/main" val="441841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16</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sp>
        <p:nvSpPr>
          <p:cNvPr id="3" name="TextBox 2">
            <a:extLst>
              <a:ext uri="{FF2B5EF4-FFF2-40B4-BE49-F238E27FC236}">
                <a16:creationId xmlns:a16="http://schemas.microsoft.com/office/drawing/2014/main" id="{29A41BA5-55EA-466D-B431-1529287A1CD9}"/>
              </a:ext>
            </a:extLst>
          </p:cNvPr>
          <p:cNvSpPr txBox="1"/>
          <p:nvPr/>
        </p:nvSpPr>
        <p:spPr>
          <a:xfrm>
            <a:off x="2469088" y="2797314"/>
            <a:ext cx="4205823" cy="856645"/>
          </a:xfrm>
          <a:prstGeom prst="rect">
            <a:avLst/>
          </a:prstGeom>
          <a:noFill/>
        </p:spPr>
        <p:txBody>
          <a:bodyPr wrap="square" lIns="25400" tIns="12700" rIns="25400" bIns="12700" rtlCol="0">
            <a:spAutoFit/>
          </a:bodyPr>
          <a:lstStyle/>
          <a:p>
            <a:r>
              <a:rPr lang="de-DE" i="1" noProof="0" dirty="0">
                <a:ln w="0"/>
                <a:effectLst>
                  <a:outerShdw blurRad="38100" dist="19050" dir="2700000" algn="tl" rotWithShape="0">
                    <a:schemeClr val="dk1">
                      <a:alpha val="40000"/>
                    </a:schemeClr>
                  </a:outerShdw>
                </a:effectLst>
              </a:rPr>
              <a:t>Als Nächstes werden wir uns dasselbe Thema aus einer anderen Perspektive ansehen….</a:t>
            </a:r>
          </a:p>
        </p:txBody>
      </p:sp>
    </p:spTree>
    <p:extLst>
      <p:ext uri="{BB962C8B-B14F-4D97-AF65-F5344CB8AC3E}">
        <p14:creationId xmlns:p14="http://schemas.microsoft.com/office/powerpoint/2010/main" val="3504503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17</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800"/>
            <a:ext cx="2057400" cy="7132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2251135" y="1399894"/>
            <a:ext cx="341760" cy="333425"/>
          </a:xfrm>
          <a:prstGeom prst="rect">
            <a:avLst/>
          </a:prstGeom>
          <a:noFill/>
        </p:spPr>
        <p:txBody>
          <a:bodyPr wrap="square" lIns="25400" tIns="12700" rIns="25400" bIns="12700" rtlCol="0">
            <a:spAutoFit/>
          </a:bodyPr>
          <a:lstStyle/>
          <a:p>
            <a:pPr algn="r"/>
            <a:r>
              <a:rPr lang="de-DE" sz="2000" b="1" i="1" noProof="0" dirty="0">
                <a:solidFill>
                  <a:srgbClr val="0000FF"/>
                </a:solidFill>
              </a:rPr>
              <a:t>?</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0252" y="1399894"/>
            <a:ext cx="341760" cy="333425"/>
          </a:xfrm>
          <a:prstGeom prst="rect">
            <a:avLst/>
          </a:prstGeom>
          <a:noFill/>
        </p:spPr>
        <p:txBody>
          <a:bodyPr wrap="square" lIns="25400" tIns="12700" rIns="25400" bIns="12700" rtlCol="0">
            <a:spAutoFit/>
          </a:bodyPr>
          <a:lstStyle/>
          <a:p>
            <a:r>
              <a:rPr lang="de-DE" sz="2000" b="1" i="1" noProof="0" dirty="0">
                <a:solidFill>
                  <a:srgbClr val="0000FF"/>
                </a:solidFill>
              </a:rPr>
              <a:t>?</a:t>
            </a:r>
          </a:p>
        </p:txBody>
      </p:sp>
      <p:sp>
        <p:nvSpPr>
          <p:cNvPr id="78" name="TextBox 77">
            <a:extLst>
              <a:ext uri="{FF2B5EF4-FFF2-40B4-BE49-F238E27FC236}">
                <a16:creationId xmlns:a16="http://schemas.microsoft.com/office/drawing/2014/main" id="{950EFC6C-B023-48DC-980D-FF5886BA2272}"/>
              </a:ext>
            </a:extLst>
          </p:cNvPr>
          <p:cNvSpPr txBox="1"/>
          <p:nvPr/>
        </p:nvSpPr>
        <p:spPr>
          <a:xfrm>
            <a:off x="3547871" y="1115568"/>
            <a:ext cx="2299477" cy="1551432"/>
          </a:xfrm>
          <a:prstGeom prst="rect">
            <a:avLst/>
          </a:prstGeom>
          <a:noFill/>
        </p:spPr>
        <p:txBody>
          <a:bodyPr wrap="square" lIns="25400" tIns="12700" rIns="25400" bIns="12700" rtlCol="0">
            <a:noAutofit/>
          </a:bodyPr>
          <a:lstStyle/>
          <a:p>
            <a:pPr algn="ctr"/>
            <a:r>
              <a:rPr lang="de-DE" i="1" noProof="0" dirty="0"/>
              <a:t>Eine nicht-</a:t>
            </a:r>
          </a:p>
          <a:p>
            <a:pPr algn="ctr"/>
            <a:r>
              <a:rPr lang="de-DE" i="1" noProof="0" dirty="0"/>
              <a:t>anatomische</a:t>
            </a:r>
          </a:p>
          <a:p>
            <a:pPr algn="ctr"/>
            <a:r>
              <a:rPr lang="de-DE" i="1" noProof="0" dirty="0"/>
              <a:t>Ansatz</a:t>
            </a:r>
          </a:p>
          <a:p>
            <a:pPr algn="ctr"/>
            <a:r>
              <a:rPr lang="de-DE" i="1" noProof="0" dirty="0"/>
              <a:t>über Bluthochdruck und das Auge</a:t>
            </a:r>
          </a:p>
        </p:txBody>
      </p:sp>
    </p:spTree>
    <p:extLst>
      <p:ext uri="{BB962C8B-B14F-4D97-AF65-F5344CB8AC3E}">
        <p14:creationId xmlns:p14="http://schemas.microsoft.com/office/powerpoint/2010/main" val="4263182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18</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rgbClr val="0000FF"/>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rgbClr val="0000FF"/>
                </a:solidFill>
              </a:rPr>
              <a:t>Akut</a:t>
            </a:r>
          </a:p>
        </p:txBody>
      </p:sp>
      <p:sp>
        <p:nvSpPr>
          <p:cNvPr id="2" name="TextBox 1">
            <a:extLst>
              <a:ext uri="{FF2B5EF4-FFF2-40B4-BE49-F238E27FC236}">
                <a16:creationId xmlns:a16="http://schemas.microsoft.com/office/drawing/2014/main" id="{9A6B902B-81F8-4BBF-98C9-2DB5E5F9C210}"/>
              </a:ext>
            </a:extLst>
          </p:cNvPr>
          <p:cNvSpPr txBox="1"/>
          <p:nvPr/>
        </p:nvSpPr>
        <p:spPr>
          <a:xfrm>
            <a:off x="3547871" y="1115568"/>
            <a:ext cx="2299477" cy="1551432"/>
          </a:xfrm>
          <a:prstGeom prst="rect">
            <a:avLst/>
          </a:prstGeom>
          <a:noFill/>
        </p:spPr>
        <p:txBody>
          <a:bodyPr wrap="square" lIns="25400" tIns="12700" rIns="25400" bIns="12700" rtlCol="0">
            <a:noAutofit/>
          </a:bodyPr>
          <a:lstStyle/>
          <a:p>
            <a:pPr algn="ctr"/>
            <a:r>
              <a:rPr lang="de-DE" i="1" noProof="0" dirty="0"/>
              <a:t>Eine nicht-</a:t>
            </a:r>
          </a:p>
          <a:p>
            <a:pPr algn="ctr"/>
            <a:r>
              <a:rPr lang="de-DE" i="1" noProof="0" dirty="0"/>
              <a:t>anatomische</a:t>
            </a:r>
          </a:p>
          <a:p>
            <a:pPr algn="ctr"/>
            <a:r>
              <a:rPr lang="de-DE" i="1" noProof="0" dirty="0"/>
              <a:t>Ansatz</a:t>
            </a:r>
          </a:p>
          <a:p>
            <a:pPr algn="ctr"/>
            <a:r>
              <a:rPr lang="de-DE" i="1" noProof="0" dirty="0"/>
              <a:t>über Bluthochdruck und das Auge</a:t>
            </a:r>
          </a:p>
        </p:txBody>
      </p:sp>
    </p:spTree>
    <p:extLst>
      <p:ext uri="{BB962C8B-B14F-4D97-AF65-F5344CB8AC3E}">
        <p14:creationId xmlns:p14="http://schemas.microsoft.com/office/powerpoint/2010/main" val="1225948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19</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8" y="1399031"/>
            <a:ext cx="1298448" cy="338328"/>
          </a:xfrm>
          <a:prstGeom prst="rect">
            <a:avLst/>
          </a:prstGeom>
          <a:noFill/>
        </p:spPr>
        <p:txBody>
          <a:bodyPr wrap="square" lIns="25400" tIns="12700" rIns="25400" bIns="12700" rtlCol="0">
            <a:noAutofit/>
          </a:bodyPr>
          <a:lstStyle/>
          <a:p>
            <a:pPr algn="r"/>
            <a:r>
              <a:rPr lang="de-DE" sz="2000" noProof="0" dirty="0">
                <a:solidFill>
                  <a:srgbClr val="0000FF"/>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895900" y="2895600"/>
            <a:ext cx="325730" cy="369332"/>
          </a:xfrm>
          <a:prstGeom prst="rect">
            <a:avLst/>
          </a:prstGeom>
          <a:noFill/>
        </p:spPr>
        <p:txBody>
          <a:bodyPr wrap="square" lIns="25400" tIns="12700" rIns="25400" bIns="12700" rtlCol="0">
            <a:spAutoFit/>
          </a:bodyPr>
          <a:lstStyle/>
          <a:p>
            <a:pPr algn="ctr"/>
            <a:r>
              <a:rPr lang="de-DE" sz="1200" b="1" i="1" noProof="0" dirty="0">
                <a:solidFill>
                  <a:srgbClr val="0000FF"/>
                </a:solidFill>
              </a:rPr>
              <a:t>?</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a:off x="2058030"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399"/>
            <a:ext cx="3959352" cy="521208"/>
          </a:xfrm>
          <a:prstGeom prst="rect">
            <a:avLst/>
          </a:prstGeom>
          <a:solidFill>
            <a:schemeClr val="bg1"/>
          </a:solidFill>
        </p:spPr>
        <p:txBody>
          <a:bodyPr wrap="square" lIns="25400" tIns="12700" rIns="25400" bIns="12700" rtlCol="0">
            <a:noAutofit/>
          </a:bodyPr>
          <a:lstStyle/>
          <a:p>
            <a:pPr algn="ctr"/>
            <a:r>
              <a:rPr lang="de-DE" sz="1600" i="1" noProof="0" dirty="0"/>
              <a:t>Welcher Prozess vermittelt die durch </a:t>
            </a:r>
            <a:r>
              <a:rPr lang="de-DE" sz="1600" b="1" noProof="0" dirty="0"/>
              <a:t>chronische </a:t>
            </a:r>
            <a:r>
              <a:rPr lang="de-DE" sz="1600" i="1" noProof="0" dirty="0"/>
              <a:t>HTN verursachten Schäden?</a:t>
            </a:r>
          </a:p>
        </p:txBody>
      </p:sp>
    </p:spTree>
    <p:extLst>
      <p:ext uri="{BB962C8B-B14F-4D97-AF65-F5344CB8AC3E}">
        <p14:creationId xmlns:p14="http://schemas.microsoft.com/office/powerpoint/2010/main" val="568772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2" name="Rectangle 12">
            <a:extLst>
              <a:ext uri="{FF2B5EF4-FFF2-40B4-BE49-F238E27FC236}">
                <a16:creationId xmlns:a16="http://schemas.microsoft.com/office/drawing/2014/main" id="{48F94F0B-85F0-4956-A7F6-F56E353E2C83}"/>
              </a:ext>
            </a:extLst>
          </p:cNvPr>
          <p:cNvSpPr>
            <a:spLocks noGrp="1" noChangeArrowheads="1"/>
          </p:cNvSpPr>
          <p:nvPr>
            <p:ph type="body" idx="1"/>
          </p:nvPr>
        </p:nvSpPr>
        <p:spPr>
          <a:xfrm>
            <a:off x="228600" y="1066800"/>
            <a:ext cx="8915400" cy="5562600"/>
          </a:xfrm>
        </p:spPr>
        <p:txBody>
          <a:bodyPr wrap="square" lIns="25400" tIns="12700" rIns="25400" bIns="12700"/>
          <a:lstStyle/>
          <a:p>
            <a:pPr marL="0" indent="0" eaLnBrk="1" hangingPunct="1">
              <a:buFont typeface="Wingdings" panose="05000000000000000000" pitchFamily="2" charset="2"/>
              <a:buNone/>
            </a:pPr>
            <a:r>
              <a:rPr lang="de-DE" sz="1800" noProof="0" dirty="0">
                <a:latin typeface="Arial" panose="020B0604020202020204" pitchFamily="34" charset="0"/>
              </a:rPr>
              <a:t>1) Hypertensive </a:t>
            </a:r>
            <a:r>
              <a:rPr lang="de-DE" sz="1800" i="1" noProof="0" dirty="0">
                <a:solidFill>
                  <a:srgbClr val="0000FF"/>
                </a:solidFill>
                <a:latin typeface="Arial" panose="020B0604020202020204" pitchFamily="34" charset="0"/>
              </a:rPr>
              <a:t>Retinopathie</a:t>
            </a:r>
          </a:p>
          <a:p>
            <a:pPr marL="344487" lvl="1" indent="0" eaLnBrk="1" hangingPunct="1">
              <a:buNone/>
            </a:pPr>
            <a:r>
              <a:rPr lang="de-DE" sz="1800" noProof="0" dirty="0">
                <a:solidFill>
                  <a:schemeClr val="bg1"/>
                </a:solidFill>
                <a:latin typeface="Arial" panose="020B0604020202020204" pitchFamily="34" charset="0"/>
              </a:rPr>
              <a:t>ufigstes Anzeichen bei chronischer Hypertonie: </a:t>
            </a:r>
            <a:r>
              <a:rPr lang="de-DE" sz="1800" noProof="0" dirty="0">
                <a:solidFill>
                  <a:schemeClr val="bg1"/>
                </a:solidFill>
                <a:latin typeface="Arial" panose="020B0604020202020204" pitchFamily="34" charset="0"/>
                <a:sym typeface="Wingdings" panose="05000000000000000000" pitchFamily="2" charset="2"/>
              </a:rPr>
              <a:t>Verengung der Arteriolen</a:t>
            </a:r>
          </a:p>
          <a:p>
            <a:pPr marL="0" indent="0" eaLnBrk="1" hangingPunct="1">
              <a:buFont typeface="Wingdings" panose="05000000000000000000" pitchFamily="2" charset="2"/>
              <a:buNone/>
            </a:pPr>
            <a:r>
              <a:rPr lang="de-DE" sz="1800" noProof="0" dirty="0">
                <a:latin typeface="Arial" panose="020B0604020202020204" pitchFamily="34" charset="0"/>
                <a:sym typeface="Wingdings" panose="05000000000000000000" pitchFamily="2" charset="2"/>
              </a:rPr>
              <a:t>2) Hypertensive </a:t>
            </a:r>
            <a:r>
              <a:rPr lang="de-DE" sz="1800" i="1" noProof="0" dirty="0">
                <a:solidFill>
                  <a:srgbClr val="0000FF"/>
                </a:solidFill>
                <a:latin typeface="Arial" panose="020B0604020202020204" pitchFamily="34" charset="0"/>
                <a:sym typeface="Wingdings" panose="05000000000000000000" pitchFamily="2" charset="2"/>
              </a:rPr>
              <a:t>Choroidopathie</a:t>
            </a:r>
          </a:p>
          <a:p>
            <a:pPr marL="344487" lvl="1" indent="0" eaLnBrk="1" hangingPunct="1">
              <a:buNone/>
            </a:pPr>
            <a:r>
              <a:rPr lang="de-DE" sz="1800" noProof="0" dirty="0">
                <a:solidFill>
                  <a:schemeClr val="bg1"/>
                </a:solidFill>
                <a:latin typeface="Arial" panose="020B0604020202020204" pitchFamily="34" charset="0"/>
              </a:rPr>
              <a:t>Tritt typi</a:t>
            </a:r>
          </a:p>
          <a:p>
            <a:pPr marL="344487" lvl="1" indent="0" eaLnBrk="1" hangingPunct="1">
              <a:buNone/>
            </a:pPr>
            <a:endParaRPr lang="de-DE" sz="1800" dirty="0">
              <a:solidFill>
                <a:schemeClr val="bg1"/>
              </a:solidFill>
              <a:latin typeface="Arial" panose="020B0604020202020204" pitchFamily="34" charset="0"/>
            </a:endParaRPr>
          </a:p>
          <a:p>
            <a:pPr marL="344487" lvl="1" indent="0" eaLnBrk="1" hangingPunct="1">
              <a:buNone/>
            </a:pPr>
            <a:endParaRPr lang="de-DE" sz="1800" noProof="0" dirty="0">
              <a:solidFill>
                <a:schemeClr val="bg1"/>
              </a:solidFill>
              <a:latin typeface="Arial" panose="020B0604020202020204" pitchFamily="34" charset="0"/>
            </a:endParaRPr>
          </a:p>
          <a:p>
            <a:pPr marL="344487" lvl="1" indent="0" eaLnBrk="1" hangingPunct="1">
              <a:buNone/>
            </a:pPr>
            <a:endParaRPr lang="de-DE" sz="1800" dirty="0">
              <a:solidFill>
                <a:schemeClr val="bg1"/>
              </a:solidFill>
              <a:latin typeface="Arial" panose="020B0604020202020204" pitchFamily="34" charset="0"/>
            </a:endParaRPr>
          </a:p>
          <a:p>
            <a:pPr marL="344487" lvl="1" indent="0" eaLnBrk="1" hangingPunct="1">
              <a:buNone/>
            </a:pPr>
            <a:endParaRPr lang="de-DE" sz="1800" noProof="0" dirty="0">
              <a:solidFill>
                <a:schemeClr val="bg1"/>
              </a:solidFill>
              <a:latin typeface="Arial" panose="020B0604020202020204" pitchFamily="34" charset="0"/>
            </a:endParaRPr>
          </a:p>
          <a:p>
            <a:pPr marL="344487" lvl="1" indent="0" eaLnBrk="1" hangingPunct="1">
              <a:buNone/>
            </a:pPr>
            <a:endParaRPr lang="de-DE" sz="1800" dirty="0">
              <a:solidFill>
                <a:schemeClr val="bg1"/>
              </a:solidFill>
              <a:latin typeface="Arial" panose="020B0604020202020204" pitchFamily="34" charset="0"/>
            </a:endParaRPr>
          </a:p>
          <a:p>
            <a:pPr marL="344487" lvl="1" indent="0" eaLnBrk="1" hangingPunct="1">
              <a:buNone/>
            </a:pPr>
            <a:endParaRPr lang="de-DE" sz="1800" noProof="0" dirty="0">
              <a:solidFill>
                <a:schemeClr val="bg1"/>
              </a:solidFill>
              <a:latin typeface="Arial" panose="020B0604020202020204" pitchFamily="34" charset="0"/>
            </a:endParaRPr>
          </a:p>
          <a:p>
            <a:pPr marL="344487" lvl="1" indent="0" eaLnBrk="1" hangingPunct="1">
              <a:buNone/>
            </a:pPr>
            <a:endParaRPr lang="de-DE" sz="1800" dirty="0">
              <a:solidFill>
                <a:schemeClr val="bg1"/>
              </a:solidFill>
              <a:latin typeface="Arial" panose="020B0604020202020204" pitchFamily="34" charset="0"/>
            </a:endParaRPr>
          </a:p>
          <a:p>
            <a:pPr marL="344487" lvl="1" indent="0" eaLnBrk="1" hangingPunct="1">
              <a:buNone/>
            </a:pPr>
            <a:r>
              <a:rPr lang="de-DE" sz="1800" noProof="0" dirty="0">
                <a:solidFill>
                  <a:schemeClr val="bg1"/>
                </a:solidFill>
                <a:latin typeface="Arial" panose="020B0604020202020204" pitchFamily="34" charset="0"/>
              </a:rPr>
              <a:t>scherweise bei jungen Patienten mit akutem Bluthochdruck auf:Bereiche mit Hyperpigmentierung über den Aderhautarterien = </a:t>
            </a:r>
            <a:r>
              <a:rPr lang="de-DE" sz="1800" i="1" noProof="0" dirty="0">
                <a:solidFill>
                  <a:schemeClr val="bg1"/>
                </a:solidFill>
                <a:latin typeface="Arial" panose="020B0604020202020204" pitchFamily="34" charset="0"/>
              </a:rPr>
              <a:t>Siegrist-Streifen</a:t>
            </a:r>
          </a:p>
          <a:p>
            <a:pPr marL="0" indent="0" eaLnBrk="1" hangingPunct="1">
              <a:buFont typeface="Wingdings" panose="05000000000000000000" pitchFamily="2" charset="2"/>
              <a:buNone/>
            </a:pPr>
            <a:r>
              <a:rPr lang="de-DE" sz="1800" noProof="0" dirty="0">
                <a:latin typeface="Arial" panose="020B0604020202020204" pitchFamily="34" charset="0"/>
              </a:rPr>
              <a:t>3) Hypertensive </a:t>
            </a:r>
            <a:r>
              <a:rPr lang="de-DE" sz="1800" i="1" noProof="0" dirty="0">
                <a:solidFill>
                  <a:srgbClr val="0000FF"/>
                </a:solidFill>
                <a:latin typeface="Arial" panose="020B0604020202020204" pitchFamily="34" charset="0"/>
              </a:rPr>
              <a:t>Optikusneuropathie</a:t>
            </a:r>
            <a:endParaRPr lang="de-DE" sz="1800" i="1" noProof="0" dirty="0">
              <a:solidFill>
                <a:schemeClr val="bg1"/>
              </a:solidFill>
              <a:latin typeface="Arial" panose="020B0604020202020204" pitchFamily="34" charset="0"/>
            </a:endParaRPr>
          </a:p>
          <a:p>
            <a:pPr marL="344487" lvl="1" indent="0" eaLnBrk="1" hangingPunct="1">
              <a:buNone/>
            </a:pPr>
            <a:r>
              <a:rPr lang="de-DE" sz="1800" noProof="0" dirty="0">
                <a:solidFill>
                  <a:schemeClr val="bg1"/>
                </a:solidFill>
                <a:latin typeface="Arial" panose="020B0604020202020204" pitchFamily="34" charset="0"/>
              </a:rPr>
              <a:t>Das Erscheinungsbild hängt vom Grad und der Dauer der Hypertonie hwerer </a:t>
            </a:r>
            <a:r>
              <a:rPr lang="de-DE" sz="1800" noProof="0" dirty="0">
                <a:solidFill>
                  <a:schemeClr val="bg1"/>
                </a:solidFill>
                <a:latin typeface="Arial" panose="020B0604020202020204" pitchFamily="34" charset="0"/>
                <a:sym typeface="Wingdings" panose="05000000000000000000" pitchFamily="2" charset="2"/>
              </a:rPr>
              <a:t>Bluthochdruck  Flammenblutungen am Papillenrand + Papillenödem</a:t>
            </a: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2</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dirty="0" err="1"/>
              <a:t>HTNive-Okulopathie</a:t>
            </a:r>
            <a:endParaRPr lang="de-DE" sz="2000" b="1" noProof="0" dirty="0"/>
          </a:p>
        </p:txBody>
      </p:sp>
      <p:sp>
        <p:nvSpPr>
          <p:cNvPr id="38" name="Rectangle 14">
            <a:extLst>
              <a:ext uri="{FF2B5EF4-FFF2-40B4-BE49-F238E27FC236}">
                <a16:creationId xmlns:a16="http://schemas.microsoft.com/office/drawing/2014/main" id="{2C3BA49B-078D-460E-9FAE-F8EFB9F9C477}"/>
              </a:ext>
            </a:extLst>
          </p:cNvPr>
          <p:cNvSpPr>
            <a:spLocks noChangeArrowheads="1"/>
          </p:cNvSpPr>
          <p:nvPr/>
        </p:nvSpPr>
        <p:spPr bwMode="auto">
          <a:xfrm>
            <a:off x="1854614" y="1651000"/>
            <a:ext cx="2589972" cy="457200"/>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1200" noProof="0" dirty="0"/>
              <a:t>Kategorie der „Okulopathie“</a:t>
            </a:r>
          </a:p>
        </p:txBody>
      </p:sp>
      <p:sp>
        <p:nvSpPr>
          <p:cNvPr id="39" name="Rectangle 14">
            <a:extLst>
              <a:ext uri="{FF2B5EF4-FFF2-40B4-BE49-F238E27FC236}">
                <a16:creationId xmlns:a16="http://schemas.microsoft.com/office/drawing/2014/main" id="{03D00FE0-73BC-427E-A73F-BC66ABEB4365}"/>
              </a:ext>
            </a:extLst>
          </p:cNvPr>
          <p:cNvSpPr>
            <a:spLocks noChangeArrowheads="1"/>
          </p:cNvSpPr>
          <p:nvPr/>
        </p:nvSpPr>
        <p:spPr bwMode="auto">
          <a:xfrm>
            <a:off x="1854614" y="1054100"/>
            <a:ext cx="2589972" cy="457200"/>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1200" noProof="0" dirty="0"/>
              <a:t>Kategorie „Okulopathie“</a:t>
            </a:r>
          </a:p>
        </p:txBody>
      </p:sp>
      <p:sp>
        <p:nvSpPr>
          <p:cNvPr id="40" name="Rectangle 14">
            <a:extLst>
              <a:ext uri="{FF2B5EF4-FFF2-40B4-BE49-F238E27FC236}">
                <a16:creationId xmlns:a16="http://schemas.microsoft.com/office/drawing/2014/main" id="{B897921D-0E78-4393-B637-1F45001B976A}"/>
              </a:ext>
            </a:extLst>
          </p:cNvPr>
          <p:cNvSpPr>
            <a:spLocks noChangeArrowheads="1"/>
          </p:cNvSpPr>
          <p:nvPr/>
        </p:nvSpPr>
        <p:spPr bwMode="auto">
          <a:xfrm>
            <a:off x="1854614" y="5181600"/>
            <a:ext cx="2589972" cy="457200"/>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1200" noProof="0" dirty="0"/>
              <a:t>Kategorie „Okulopathie“</a:t>
            </a:r>
          </a:p>
        </p:txBody>
      </p:sp>
      <p:sp>
        <p:nvSpPr>
          <p:cNvPr id="22" name="Rectangle 21">
            <a:extLst>
              <a:ext uri="{FF2B5EF4-FFF2-40B4-BE49-F238E27FC236}">
                <a16:creationId xmlns:a16="http://schemas.microsoft.com/office/drawing/2014/main" id="{2611F6CB-ED83-4C67-848A-C094A1ABD076}"/>
              </a:ext>
            </a:extLst>
          </p:cNvPr>
          <p:cNvSpPr/>
          <p:nvPr/>
        </p:nvSpPr>
        <p:spPr>
          <a:xfrm>
            <a:off x="457200" y="5867400"/>
            <a:ext cx="53340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Tree>
    <p:extLst>
      <p:ext uri="{BB962C8B-B14F-4D97-AF65-F5344CB8AC3E}">
        <p14:creationId xmlns:p14="http://schemas.microsoft.com/office/powerpoint/2010/main" val="3054165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20</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rgbClr val="0000FF"/>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rgbClr val="0000FF"/>
                </a:solidFill>
              </a:rPr>
              <a:t>Arteriosklerose</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a:off x="2059852" y="1831848"/>
            <a:ext cx="2120"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t>Welcher Prozess vermittelt die durch </a:t>
            </a:r>
            <a:r>
              <a:rPr lang="de-DE" sz="1600" b="1" noProof="0" dirty="0"/>
              <a:t>chronische </a:t>
            </a:r>
            <a:r>
              <a:rPr lang="de-DE" sz="1600" i="1" noProof="0" dirty="0"/>
              <a:t>HTN verursachten Schäden?</a:t>
            </a:r>
          </a:p>
        </p:txBody>
      </p:sp>
    </p:spTree>
    <p:extLst>
      <p:ext uri="{BB962C8B-B14F-4D97-AF65-F5344CB8AC3E}">
        <p14:creationId xmlns:p14="http://schemas.microsoft.com/office/powerpoint/2010/main" val="23916885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21</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7"/>
            <a:ext cx="1764792" cy="365760"/>
          </a:xfrm>
          <a:prstGeom prst="rect">
            <a:avLst/>
          </a:prstGeom>
          <a:noFill/>
        </p:spPr>
        <p:txBody>
          <a:bodyPr wrap="square" lIns="25400" tIns="12700" rIns="25400" bIns="12700" rtlCol="0">
            <a:noAutofit/>
          </a:bodyPr>
          <a:lstStyle/>
          <a:p>
            <a:pPr algn="ctr"/>
            <a:r>
              <a:rPr lang="de-DE" sz="1600" b="1" noProof="0" dirty="0">
                <a:solidFill>
                  <a:srgbClr val="0000FF"/>
                </a:solidFill>
              </a:rPr>
              <a:t>Arteriosklerose</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flipH="1">
            <a:off x="2061972" y="1831848"/>
            <a:ext cx="87648" cy="1066799"/>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13" name="TextBox 12">
            <a:extLst>
              <a:ext uri="{FF2B5EF4-FFF2-40B4-BE49-F238E27FC236}">
                <a16:creationId xmlns:a16="http://schemas.microsoft.com/office/drawing/2014/main" id="{03D27575-7A09-42B0-8694-A0998D7C5EC4}"/>
              </a:ext>
            </a:extLst>
          </p:cNvPr>
          <p:cNvSpPr txBox="1"/>
          <p:nvPr/>
        </p:nvSpPr>
        <p:spPr>
          <a:xfrm>
            <a:off x="3130348" y="2715161"/>
            <a:ext cx="5785052" cy="1995418"/>
          </a:xfrm>
          <a:prstGeom prst="rect">
            <a:avLst/>
          </a:prstGeom>
          <a:solidFill>
            <a:schemeClr val="accent1">
              <a:lumMod val="40000"/>
              <a:lumOff val="60000"/>
            </a:schemeClr>
          </a:solidFill>
        </p:spPr>
        <p:txBody>
          <a:bodyPr wrap="square" lIns="25400" tIns="12700" rIns="25400" bIns="12700" rtlCol="0">
            <a:spAutoFit/>
          </a:bodyPr>
          <a:lstStyle/>
          <a:p>
            <a:r>
              <a:rPr lang="de-DE" sz="1600" i="1" noProof="0" dirty="0">
                <a:solidFill>
                  <a:srgbClr val="0000FF"/>
                </a:solidFill>
              </a:rPr>
              <a:t>Wie lässt sich die Pathophysiologie der Arteriosklerose kurz beschreiben?</a:t>
            </a:r>
            <a:endParaRPr lang="de-DE" sz="1600" i="1" noProof="0" dirty="0">
              <a:solidFill>
                <a:schemeClr val="accent1">
                  <a:lumMod val="40000"/>
                  <a:lumOff val="60000"/>
                </a:schemeClr>
              </a:solidFill>
            </a:endParaRPr>
          </a:p>
          <a:p>
            <a:r>
              <a:rPr lang="de-DE" sz="1600" noProof="0" dirty="0">
                <a:solidFill>
                  <a:schemeClr val="accent1">
                    <a:lumMod val="40000"/>
                    <a:lumOff val="60000"/>
                  </a:schemeClr>
                </a:solidFill>
              </a:rPr>
              <a:t>Chronischer Bluthochdruck führt zu einer Schädigung der Endothelzellen im Arteriolenbett der Netzhaut. Durch die Endothelschädigung kann Plasma in die Gefäßwand eindringen, wo es gerinnt. Die Gerinnung innerhalb der Wand führt zu einer „Verhärtung“ des Gefäßes sowie zu einer Verengung seines Lumens. </a:t>
            </a:r>
          </a:p>
        </p:txBody>
      </p:sp>
      <p:sp>
        <p:nvSpPr>
          <p:cNvPr id="2" name="Oval 1">
            <a:extLst>
              <a:ext uri="{FF2B5EF4-FFF2-40B4-BE49-F238E27FC236}">
                <a16:creationId xmlns:a16="http://schemas.microsoft.com/office/drawing/2014/main" id="{9B6EBA46-5740-47B0-894E-343BB6361231}"/>
              </a:ext>
            </a:extLst>
          </p:cNvPr>
          <p:cNvSpPr/>
          <p:nvPr/>
        </p:nvSpPr>
        <p:spPr>
          <a:xfrm>
            <a:off x="991230" y="2846075"/>
            <a:ext cx="2133600" cy="48028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Tree>
    <p:extLst>
      <p:ext uri="{BB962C8B-B14F-4D97-AF65-F5344CB8AC3E}">
        <p14:creationId xmlns:p14="http://schemas.microsoft.com/office/powerpoint/2010/main" val="3399967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22238"/>
            <a:ext cx="7543800" cy="715962"/>
          </a:xfrm>
        </p:spPr>
        <p:txBody>
          <a:bodyPr wrap="square" lIns="25400" tIns="12700" rIns="25400" bIns="12700"/>
          <a:lstStyle/>
          <a:p>
            <a:pPr eaLnBrk="1" hangingPunct="1"/>
            <a:r>
              <a:rPr lang="de-DE" sz="3600" noProof="0" dirty="0"/>
              <a:t>F/A</a:t>
            </a: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22</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b="1" noProof="0" dirty="0">
                <a:solidFill>
                  <a:srgbClr val="0000FF"/>
                </a:solidFill>
              </a:rPr>
              <a:t>Arteriosklerose</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flipH="1">
            <a:off x="2061972" y="1831848"/>
            <a:ext cx="87648"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13" name="TextBox 12">
            <a:extLst>
              <a:ext uri="{FF2B5EF4-FFF2-40B4-BE49-F238E27FC236}">
                <a16:creationId xmlns:a16="http://schemas.microsoft.com/office/drawing/2014/main" id="{03D27575-7A09-42B0-8694-A0998D7C5EC4}"/>
              </a:ext>
            </a:extLst>
          </p:cNvPr>
          <p:cNvSpPr txBox="1"/>
          <p:nvPr/>
        </p:nvSpPr>
        <p:spPr>
          <a:xfrm>
            <a:off x="3130348" y="2715161"/>
            <a:ext cx="5785052" cy="1995418"/>
          </a:xfrm>
          <a:prstGeom prst="rect">
            <a:avLst/>
          </a:prstGeom>
          <a:solidFill>
            <a:schemeClr val="accent1">
              <a:lumMod val="40000"/>
              <a:lumOff val="60000"/>
            </a:schemeClr>
          </a:solidFill>
        </p:spPr>
        <p:txBody>
          <a:bodyPr wrap="square" lIns="25400" tIns="12700" rIns="25400" bIns="12700" rtlCol="0">
            <a:spAutoFit/>
          </a:bodyPr>
          <a:lstStyle/>
          <a:p>
            <a:r>
              <a:rPr lang="de-DE" sz="1600" i="1" noProof="0" dirty="0">
                <a:solidFill>
                  <a:srgbClr val="0000FF"/>
                </a:solidFill>
              </a:rPr>
              <a:t>Wie lässt sich die Pathophysiologie der Arteriosklerose kurz beschreiben?</a:t>
            </a:r>
          </a:p>
          <a:p>
            <a:r>
              <a:rPr lang="de-DE" sz="1600" noProof="0" dirty="0">
                <a:solidFill>
                  <a:srgbClr val="0000FF"/>
                </a:solidFill>
              </a:rPr>
              <a:t>Chronischer Bluthochdruck führt zu einer Schädigung der Endothelzellen im Arteriolenbett der Netzhaut. </a:t>
            </a:r>
            <a:r>
              <a:rPr lang="de-DE" sz="1600" noProof="0" dirty="0">
                <a:solidFill>
                  <a:schemeClr val="accent1">
                    <a:lumMod val="40000"/>
                    <a:lumOff val="60000"/>
                  </a:schemeClr>
                </a:solidFill>
              </a:rPr>
              <a:t>Durch die Endothelschädigung kann Plasma in die Gefäßwand eindringen, wo es gerinnt. Die Gerinnung innerhalb der Wand führt zu einer „Verhärtung“ des Gefäßes sowie zu einer Verengung seines Lumens. </a:t>
            </a:r>
          </a:p>
        </p:txBody>
      </p:sp>
      <p:sp>
        <p:nvSpPr>
          <p:cNvPr id="14" name="Rectangle 13">
            <a:extLst>
              <a:ext uri="{FF2B5EF4-FFF2-40B4-BE49-F238E27FC236}">
                <a16:creationId xmlns:a16="http://schemas.microsoft.com/office/drawing/2014/main" id="{A5CD7B9C-457D-41EF-AD61-CE1F6208B061}"/>
              </a:ext>
            </a:extLst>
          </p:cNvPr>
          <p:cNvSpPr/>
          <p:nvPr/>
        </p:nvSpPr>
        <p:spPr>
          <a:xfrm>
            <a:off x="3124830" y="3506245"/>
            <a:ext cx="1371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de-DE" sz="1200" noProof="0" dirty="0">
                <a:solidFill>
                  <a:schemeClr val="tx1"/>
                </a:solidFill>
              </a:rPr>
              <a:t>Zelltyp</a:t>
            </a:r>
          </a:p>
        </p:txBody>
      </p:sp>
      <p:sp>
        <p:nvSpPr>
          <p:cNvPr id="2" name="Oval 1">
            <a:extLst>
              <a:ext uri="{FF2B5EF4-FFF2-40B4-BE49-F238E27FC236}">
                <a16:creationId xmlns:a16="http://schemas.microsoft.com/office/drawing/2014/main" id="{9B6EBA46-5740-47B0-894E-343BB6361231}"/>
              </a:ext>
            </a:extLst>
          </p:cNvPr>
          <p:cNvSpPr/>
          <p:nvPr/>
        </p:nvSpPr>
        <p:spPr>
          <a:xfrm>
            <a:off x="991230" y="2846075"/>
            <a:ext cx="2133600" cy="48028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Tree>
    <p:extLst>
      <p:ext uri="{BB962C8B-B14F-4D97-AF65-F5344CB8AC3E}">
        <p14:creationId xmlns:p14="http://schemas.microsoft.com/office/powerpoint/2010/main" val="4108689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23</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b="1" noProof="0" dirty="0">
                <a:solidFill>
                  <a:srgbClr val="0000FF"/>
                </a:solidFill>
              </a:rPr>
              <a:t>Arteriosklerose</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flipH="1">
            <a:off x="2061972" y="1831848"/>
            <a:ext cx="87648"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13" name="TextBox 12">
            <a:extLst>
              <a:ext uri="{FF2B5EF4-FFF2-40B4-BE49-F238E27FC236}">
                <a16:creationId xmlns:a16="http://schemas.microsoft.com/office/drawing/2014/main" id="{03D27575-7A09-42B0-8694-A0998D7C5EC4}"/>
              </a:ext>
            </a:extLst>
          </p:cNvPr>
          <p:cNvSpPr txBox="1"/>
          <p:nvPr/>
        </p:nvSpPr>
        <p:spPr>
          <a:xfrm>
            <a:off x="3130348" y="2715161"/>
            <a:ext cx="5785052" cy="1995418"/>
          </a:xfrm>
          <a:prstGeom prst="rect">
            <a:avLst/>
          </a:prstGeom>
          <a:solidFill>
            <a:schemeClr val="accent1">
              <a:lumMod val="40000"/>
              <a:lumOff val="60000"/>
            </a:schemeClr>
          </a:solidFill>
        </p:spPr>
        <p:txBody>
          <a:bodyPr wrap="square" lIns="25400" tIns="12700" rIns="25400" bIns="12700" rtlCol="0">
            <a:spAutoFit/>
          </a:bodyPr>
          <a:lstStyle/>
          <a:p>
            <a:r>
              <a:rPr lang="de-DE" sz="1600" i="1" noProof="0" dirty="0">
                <a:solidFill>
                  <a:srgbClr val="0000FF"/>
                </a:solidFill>
              </a:rPr>
              <a:t>Wie lässt sich die Pathophysiologie der Arteriosklerose kurz beschreiben?</a:t>
            </a:r>
          </a:p>
          <a:p>
            <a:r>
              <a:rPr lang="de-DE" sz="1600" noProof="0" dirty="0">
                <a:solidFill>
                  <a:srgbClr val="0000FF"/>
                </a:solidFill>
              </a:rPr>
              <a:t>Chronischer Bluthochdruck führt zu einer Schädigung der Endothelzellen im Arteriolenbett der Netzhaut. </a:t>
            </a:r>
            <a:r>
              <a:rPr lang="de-DE" sz="1600" noProof="0" dirty="0">
                <a:solidFill>
                  <a:schemeClr val="accent1">
                    <a:lumMod val="40000"/>
                    <a:lumOff val="60000"/>
                  </a:schemeClr>
                </a:solidFill>
              </a:rPr>
              <a:t>Durch die Endothelschädigung kann Plasma in die Gefäßwand eindringen, wo es gerinnt. Die Gerinnung innerhalb der Wand führt zu einer „Verhärtung“ des Gefäßes sowie zu einer Verengung seines Lumens. </a:t>
            </a:r>
          </a:p>
        </p:txBody>
      </p:sp>
      <p:sp>
        <p:nvSpPr>
          <p:cNvPr id="2" name="Oval 1">
            <a:extLst>
              <a:ext uri="{FF2B5EF4-FFF2-40B4-BE49-F238E27FC236}">
                <a16:creationId xmlns:a16="http://schemas.microsoft.com/office/drawing/2014/main" id="{9B6EBA46-5740-47B0-894E-343BB6361231}"/>
              </a:ext>
            </a:extLst>
          </p:cNvPr>
          <p:cNvSpPr/>
          <p:nvPr/>
        </p:nvSpPr>
        <p:spPr>
          <a:xfrm>
            <a:off x="991230" y="2846075"/>
            <a:ext cx="2133600" cy="48028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Tree>
    <p:extLst>
      <p:ext uri="{BB962C8B-B14F-4D97-AF65-F5344CB8AC3E}">
        <p14:creationId xmlns:p14="http://schemas.microsoft.com/office/powerpoint/2010/main" val="434698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24</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b="1" noProof="0" dirty="0">
                <a:solidFill>
                  <a:srgbClr val="0000FF"/>
                </a:solidFill>
              </a:rPr>
              <a:t>Arteriosklerose</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flipH="1">
            <a:off x="2061972" y="1831848"/>
            <a:ext cx="87648"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13" name="TextBox 12">
            <a:extLst>
              <a:ext uri="{FF2B5EF4-FFF2-40B4-BE49-F238E27FC236}">
                <a16:creationId xmlns:a16="http://schemas.microsoft.com/office/drawing/2014/main" id="{03D27575-7A09-42B0-8694-A0998D7C5EC4}"/>
              </a:ext>
            </a:extLst>
          </p:cNvPr>
          <p:cNvSpPr txBox="1"/>
          <p:nvPr/>
        </p:nvSpPr>
        <p:spPr>
          <a:xfrm>
            <a:off x="3130348" y="2715161"/>
            <a:ext cx="5785052" cy="1995418"/>
          </a:xfrm>
          <a:prstGeom prst="rect">
            <a:avLst/>
          </a:prstGeom>
          <a:solidFill>
            <a:schemeClr val="accent1">
              <a:lumMod val="40000"/>
              <a:lumOff val="60000"/>
            </a:schemeClr>
          </a:solidFill>
        </p:spPr>
        <p:txBody>
          <a:bodyPr wrap="square" lIns="25400" tIns="12700" rIns="25400" bIns="12700" rtlCol="0">
            <a:spAutoFit/>
          </a:bodyPr>
          <a:lstStyle/>
          <a:p>
            <a:r>
              <a:rPr lang="de-DE" sz="1600" i="1" noProof="0" dirty="0">
                <a:solidFill>
                  <a:srgbClr val="0000FF"/>
                </a:solidFill>
              </a:rPr>
              <a:t>Wie lässt sich die Pathophysiologie der Arteriosklerose kurz beschreiben?</a:t>
            </a:r>
          </a:p>
          <a:p>
            <a:r>
              <a:rPr lang="de-DE" sz="1600" noProof="0" dirty="0">
                <a:solidFill>
                  <a:srgbClr val="0000FF"/>
                </a:solidFill>
              </a:rPr>
              <a:t>Chronischer Bluthochdruck führt zu einer Schädigung der Endothelzellen im Arteriolenbett der Netzhaut. </a:t>
            </a:r>
            <a:r>
              <a:rPr lang="de-DE" sz="1600" noProof="0" dirty="0"/>
              <a:t>Durch die Endothelschädigung kann Plasma in die Gefäßwand eindringen, wo es gerinnt. Die Gerinnung innerhalb der Wand führt zu einer „Verhärtung“ des Gefäßes sowie zu einer Verengung seines Lumens. </a:t>
            </a:r>
          </a:p>
        </p:txBody>
      </p:sp>
      <p:sp>
        <p:nvSpPr>
          <p:cNvPr id="2" name="Oval 1">
            <a:extLst>
              <a:ext uri="{FF2B5EF4-FFF2-40B4-BE49-F238E27FC236}">
                <a16:creationId xmlns:a16="http://schemas.microsoft.com/office/drawing/2014/main" id="{9B6EBA46-5740-47B0-894E-343BB6361231}"/>
              </a:ext>
            </a:extLst>
          </p:cNvPr>
          <p:cNvSpPr/>
          <p:nvPr/>
        </p:nvSpPr>
        <p:spPr>
          <a:xfrm>
            <a:off x="991230" y="2846075"/>
            <a:ext cx="2133600" cy="48028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Tree>
    <p:extLst>
      <p:ext uri="{BB962C8B-B14F-4D97-AF65-F5344CB8AC3E}">
        <p14:creationId xmlns:p14="http://schemas.microsoft.com/office/powerpoint/2010/main" val="38135662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25</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rgbClr val="0000FF"/>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rgbClr val="0000FF"/>
                </a:solidFill>
              </a:rPr>
              <a:t>Arteriosklerose</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a:off x="2059852" y="1831848"/>
            <a:ext cx="2120"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t>Welcher Prozess vermittelt die durch </a:t>
            </a:r>
            <a:r>
              <a:rPr lang="de-DE" sz="1600" b="1" noProof="0" dirty="0"/>
              <a:t>chronische </a:t>
            </a:r>
            <a:r>
              <a:rPr lang="de-DE" sz="1600" i="1" noProof="0" dirty="0"/>
              <a:t>HTN verursachten Schäden?</a:t>
            </a:r>
          </a:p>
        </p:txBody>
      </p:sp>
      <p:sp>
        <p:nvSpPr>
          <p:cNvPr id="28" name="TextBox 27">
            <a:extLst>
              <a:ext uri="{FF2B5EF4-FFF2-40B4-BE49-F238E27FC236}">
                <a16:creationId xmlns:a16="http://schemas.microsoft.com/office/drawing/2014/main" id="{30A6DC14-B23F-45DD-A499-6B617E3C289C}"/>
              </a:ext>
            </a:extLst>
          </p:cNvPr>
          <p:cNvSpPr txBox="1"/>
          <p:nvPr/>
        </p:nvSpPr>
        <p:spPr>
          <a:xfrm>
            <a:off x="1895903" y="4267200"/>
            <a:ext cx="325730" cy="369332"/>
          </a:xfrm>
          <a:prstGeom prst="rect">
            <a:avLst/>
          </a:prstGeom>
          <a:noFill/>
        </p:spPr>
        <p:txBody>
          <a:bodyPr wrap="square" lIns="25400" tIns="12700" rIns="25400" bIns="12700" rtlCol="0">
            <a:spAutoFit/>
          </a:bodyPr>
          <a:lstStyle/>
          <a:p>
            <a:pPr algn="ctr"/>
            <a:r>
              <a:rPr lang="de-DE" sz="1200" b="1" i="1" noProof="0" dirty="0">
                <a:solidFill>
                  <a:srgbClr val="0000FF"/>
                </a:solidFill>
              </a:rPr>
              <a:t>?</a:t>
            </a:r>
          </a:p>
        </p:txBody>
      </p:sp>
      <p:cxnSp>
        <p:nvCxnSpPr>
          <p:cNvPr id="40" name="Straight Arrow Connector 39">
            <a:extLst>
              <a:ext uri="{FF2B5EF4-FFF2-40B4-BE49-F238E27FC236}">
                <a16:creationId xmlns:a16="http://schemas.microsoft.com/office/drawing/2014/main" id="{0E15A671-AF69-4807-B3BD-E4DBBAB2C1D5}"/>
              </a:ext>
            </a:extLst>
          </p:cNvPr>
          <p:cNvCxnSpPr>
            <a:cxnSpLocks/>
          </p:cNvCxnSpPr>
          <p:nvPr/>
        </p:nvCxnSpPr>
        <p:spPr>
          <a:xfrm>
            <a:off x="2057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61309F6-143D-4F5B-BDC8-AE5C411A00DE}"/>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t>Welche Pathologie tritt typischerweise auf?</a:t>
            </a:r>
          </a:p>
        </p:txBody>
      </p:sp>
    </p:spTree>
    <p:extLst>
      <p:ext uri="{BB962C8B-B14F-4D97-AF65-F5344CB8AC3E}">
        <p14:creationId xmlns:p14="http://schemas.microsoft.com/office/powerpoint/2010/main" val="42208375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26</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rgbClr val="0000FF"/>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rgbClr val="0000FF"/>
                </a:solidFill>
              </a:rPr>
              <a:t>Arteriosklerose</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a:off x="2059852" y="1831848"/>
            <a:ext cx="2120"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t>Welcher Prozess vermittelt die durch </a:t>
            </a:r>
            <a:r>
              <a:rPr lang="de-DE" sz="1600" b="1" noProof="0" dirty="0"/>
              <a:t>chronische </a:t>
            </a:r>
            <a:r>
              <a:rPr lang="de-DE" sz="1600" i="1" noProof="0" dirty="0"/>
              <a:t>HTN verursachten Schäden?</a:t>
            </a:r>
          </a:p>
        </p:txBody>
      </p:sp>
      <p:sp>
        <p:nvSpPr>
          <p:cNvPr id="28" name="TextBox 27">
            <a:extLst>
              <a:ext uri="{FF2B5EF4-FFF2-40B4-BE49-F238E27FC236}">
                <a16:creationId xmlns:a16="http://schemas.microsoft.com/office/drawing/2014/main" id="{30A6DC14-B23F-45DD-A499-6B617E3C289C}"/>
              </a:ext>
            </a:extLst>
          </p:cNvPr>
          <p:cNvSpPr txBox="1"/>
          <p:nvPr/>
        </p:nvSpPr>
        <p:spPr>
          <a:xfrm>
            <a:off x="1353312" y="4270247"/>
            <a:ext cx="1417320" cy="365760"/>
          </a:xfrm>
          <a:prstGeom prst="rect">
            <a:avLst/>
          </a:prstGeom>
          <a:noFill/>
        </p:spPr>
        <p:txBody>
          <a:bodyPr wrap="square" lIns="25400" tIns="12700" rIns="25400" bIns="12700" rtlCol="0">
            <a:noAutofit/>
          </a:bodyPr>
          <a:lstStyle/>
          <a:p>
            <a:pPr algn="ctr"/>
            <a:r>
              <a:rPr lang="de-DE" sz="1600" noProof="0" dirty="0">
                <a:solidFill>
                  <a:srgbClr val="0000FF"/>
                </a:solidFill>
              </a:rPr>
              <a:t>Retinopathie</a:t>
            </a:r>
          </a:p>
        </p:txBody>
      </p:sp>
      <p:cxnSp>
        <p:nvCxnSpPr>
          <p:cNvPr id="40" name="Straight Arrow Connector 39">
            <a:extLst>
              <a:ext uri="{FF2B5EF4-FFF2-40B4-BE49-F238E27FC236}">
                <a16:creationId xmlns:a16="http://schemas.microsoft.com/office/drawing/2014/main" id="{0E15A671-AF69-4807-B3BD-E4DBBAB2C1D5}"/>
              </a:ext>
            </a:extLst>
          </p:cNvPr>
          <p:cNvCxnSpPr>
            <a:cxnSpLocks/>
          </p:cNvCxnSpPr>
          <p:nvPr/>
        </p:nvCxnSpPr>
        <p:spPr>
          <a:xfrm>
            <a:off x="2057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61309F6-143D-4F5B-BDC8-AE5C411A00DE}"/>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t>Welche Pathologie tritt typischerweise auf?</a:t>
            </a:r>
          </a:p>
        </p:txBody>
      </p:sp>
    </p:spTree>
    <p:extLst>
      <p:ext uri="{BB962C8B-B14F-4D97-AF65-F5344CB8AC3E}">
        <p14:creationId xmlns:p14="http://schemas.microsoft.com/office/powerpoint/2010/main" val="36279229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27</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28" name="TextBox 27">
            <a:extLst>
              <a:ext uri="{FF2B5EF4-FFF2-40B4-BE49-F238E27FC236}">
                <a16:creationId xmlns:a16="http://schemas.microsoft.com/office/drawing/2014/main" id="{30A6DC14-B23F-45DD-A499-6B617E3C289C}"/>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b="1" noProof="0" dirty="0">
                <a:solidFill>
                  <a:srgbClr val="0000FF"/>
                </a:solidFill>
              </a:rPr>
              <a:t>Retinopathie</a:t>
            </a:r>
          </a:p>
        </p:txBody>
      </p:sp>
      <p:cxnSp>
        <p:nvCxnSpPr>
          <p:cNvPr id="40" name="Straight Arrow Connector 39">
            <a:extLst>
              <a:ext uri="{FF2B5EF4-FFF2-40B4-BE49-F238E27FC236}">
                <a16:creationId xmlns:a16="http://schemas.microsoft.com/office/drawing/2014/main" id="{0E15A671-AF69-4807-B3BD-E4DBBAB2C1D5}"/>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61309F6-143D-4F5B-BDC8-AE5C411A00DE}"/>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15" name="TextBox 14">
            <a:extLst>
              <a:ext uri="{FF2B5EF4-FFF2-40B4-BE49-F238E27FC236}">
                <a16:creationId xmlns:a16="http://schemas.microsoft.com/office/drawing/2014/main" id="{B735B655-B17E-41C7-864D-9251DE82C493}"/>
              </a:ext>
            </a:extLst>
          </p:cNvPr>
          <p:cNvSpPr txBox="1"/>
          <p:nvPr/>
        </p:nvSpPr>
        <p:spPr>
          <a:xfrm>
            <a:off x="3130348" y="2715161"/>
            <a:ext cx="5785052" cy="1995418"/>
          </a:xfrm>
          <a:prstGeom prst="rect">
            <a:avLst/>
          </a:prstGeom>
          <a:solidFill>
            <a:schemeClr val="accent1">
              <a:lumMod val="40000"/>
              <a:lumOff val="60000"/>
            </a:schemeClr>
          </a:solidFill>
        </p:spPr>
        <p:txBody>
          <a:bodyPr wrap="square" lIns="25400" tIns="12700" rIns="25400" bIns="12700" rtlCol="0">
            <a:spAutoFit/>
          </a:bodyPr>
          <a:lstStyle/>
          <a:p>
            <a:r>
              <a:rPr lang="de-DE" sz="1600" i="1" noProof="0" dirty="0">
                <a:solidFill>
                  <a:srgbClr val="0000FF"/>
                </a:solidFill>
              </a:rPr>
              <a:t>Wie lässt sich die Pathophysiologie der Arteriosklerose kurz beschreiben?</a:t>
            </a:r>
          </a:p>
          <a:p>
            <a:r>
              <a:rPr lang="de-DE" sz="1600" noProof="0" dirty="0">
                <a:solidFill>
                  <a:srgbClr val="0000FF"/>
                </a:solidFill>
              </a:rPr>
              <a:t>Chronischer Bluthochdruck führt zu einer Schädigung der Endothelzellen im Arteriolenbett der Netzhaut. </a:t>
            </a:r>
            <a:r>
              <a:rPr lang="de-DE" sz="1600" noProof="0" dirty="0"/>
              <a:t>Durch die Endothelschädigung kann Plasma in die Gefäßwand eindringen, wo es gerinnt. Die Gerinnung innerhalb der Wand führt zu einer „Verhärtung“ des Gefäßes sowie zu einer Verengung seines Lumens. </a:t>
            </a:r>
          </a:p>
        </p:txBody>
      </p:sp>
      <p:sp>
        <p:nvSpPr>
          <p:cNvPr id="17" name="TextBox 16">
            <a:extLst>
              <a:ext uri="{FF2B5EF4-FFF2-40B4-BE49-F238E27FC236}">
                <a16:creationId xmlns:a16="http://schemas.microsoft.com/office/drawing/2014/main" id="{0461091C-7D69-4AFD-89D7-B8F6057189B1}"/>
              </a:ext>
            </a:extLst>
          </p:cNvPr>
          <p:cNvSpPr txBox="1"/>
          <p:nvPr/>
        </p:nvSpPr>
        <p:spPr>
          <a:xfrm>
            <a:off x="4114800" y="4724400"/>
            <a:ext cx="4147733" cy="1502976"/>
          </a:xfrm>
          <a:prstGeom prst="rect">
            <a:avLst/>
          </a:prstGeom>
          <a:solidFill>
            <a:srgbClr val="5BB9FF"/>
          </a:solidFill>
        </p:spPr>
        <p:txBody>
          <a:bodyPr wrap="square" lIns="25400" tIns="12700" rIns="25400" bIns="12700" rtlCol="0">
            <a:spAutoFit/>
          </a:bodyPr>
          <a:lstStyle/>
          <a:p>
            <a:r>
              <a:rPr lang="de-DE" sz="1600" i="1" noProof="0" dirty="0">
                <a:solidFill>
                  <a:schemeClr val="bg1"/>
                </a:solidFill>
              </a:rPr>
              <a:t>Wie führt Arteriosklerose zu einer Retinopathie?</a:t>
            </a:r>
            <a:endParaRPr lang="de-DE" sz="1600" i="1" noProof="0" dirty="0">
              <a:solidFill>
                <a:srgbClr val="5BB9FF"/>
              </a:solidFill>
            </a:endParaRPr>
          </a:p>
          <a:p>
            <a:r>
              <a:rPr lang="de-DE" sz="1600" noProof="0" dirty="0">
                <a:solidFill>
                  <a:srgbClr val="5BB9FF"/>
                </a:solidFill>
              </a:rPr>
              <a:t>„Verhärtete“ Gefäße neigen zu Rissen/Undichtigkeiten, und…</a:t>
            </a:r>
          </a:p>
          <a:p>
            <a:r>
              <a:rPr lang="de-DE" sz="1600" noProof="0" dirty="0">
                <a:solidFill>
                  <a:srgbClr val="5BB9FF"/>
                </a:solidFill>
              </a:rPr>
              <a:t>beeinträchtigte Gefäßlumina führen zu einer Durchblutungsstörung im Gewebebett</a:t>
            </a:r>
          </a:p>
        </p:txBody>
      </p:sp>
    </p:spTree>
    <p:extLst>
      <p:ext uri="{BB962C8B-B14F-4D97-AF65-F5344CB8AC3E}">
        <p14:creationId xmlns:p14="http://schemas.microsoft.com/office/powerpoint/2010/main" val="16329902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28</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28" name="TextBox 27">
            <a:extLst>
              <a:ext uri="{FF2B5EF4-FFF2-40B4-BE49-F238E27FC236}">
                <a16:creationId xmlns:a16="http://schemas.microsoft.com/office/drawing/2014/main" id="{30A6DC14-B23F-45DD-A499-6B617E3C289C}"/>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b="1" noProof="0" dirty="0">
                <a:solidFill>
                  <a:srgbClr val="0000FF"/>
                </a:solidFill>
              </a:rPr>
              <a:t>Retinopathie</a:t>
            </a:r>
          </a:p>
        </p:txBody>
      </p:sp>
      <p:cxnSp>
        <p:nvCxnSpPr>
          <p:cNvPr id="40" name="Straight Arrow Connector 39">
            <a:extLst>
              <a:ext uri="{FF2B5EF4-FFF2-40B4-BE49-F238E27FC236}">
                <a16:creationId xmlns:a16="http://schemas.microsoft.com/office/drawing/2014/main" id="{0E15A671-AF69-4807-B3BD-E4DBBAB2C1D5}"/>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61309F6-143D-4F5B-BDC8-AE5C411A00DE}"/>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15" name="TextBox 14">
            <a:extLst>
              <a:ext uri="{FF2B5EF4-FFF2-40B4-BE49-F238E27FC236}">
                <a16:creationId xmlns:a16="http://schemas.microsoft.com/office/drawing/2014/main" id="{B735B655-B17E-41C7-864D-9251DE82C493}"/>
              </a:ext>
            </a:extLst>
          </p:cNvPr>
          <p:cNvSpPr txBox="1"/>
          <p:nvPr/>
        </p:nvSpPr>
        <p:spPr>
          <a:xfrm>
            <a:off x="3130348" y="2715161"/>
            <a:ext cx="5785052" cy="1995418"/>
          </a:xfrm>
          <a:prstGeom prst="rect">
            <a:avLst/>
          </a:prstGeom>
          <a:solidFill>
            <a:schemeClr val="accent1">
              <a:lumMod val="40000"/>
              <a:lumOff val="60000"/>
            </a:schemeClr>
          </a:solidFill>
        </p:spPr>
        <p:txBody>
          <a:bodyPr wrap="square" lIns="25400" tIns="12700" rIns="25400" bIns="12700" rtlCol="0">
            <a:spAutoFit/>
          </a:bodyPr>
          <a:lstStyle/>
          <a:p>
            <a:r>
              <a:rPr lang="de-DE" sz="1600" i="1" noProof="0" dirty="0">
                <a:solidFill>
                  <a:schemeClr val="bg1">
                    <a:lumMod val="75000"/>
                  </a:schemeClr>
                </a:solidFill>
              </a:rPr>
              <a:t>Wie lässt sich die Pathophysiologie der Arteriosklerose kurz beschreiben?</a:t>
            </a:r>
          </a:p>
          <a:p>
            <a:r>
              <a:rPr lang="de-DE" sz="1600" noProof="0" dirty="0">
                <a:solidFill>
                  <a:schemeClr val="bg1">
                    <a:lumMod val="75000"/>
                  </a:schemeClr>
                </a:solidFill>
              </a:rPr>
              <a:t>Chronischer Bluthochdruck führt zu einer Schädigung der Endothelzellen im Arteriolenbett der Netzhaut. Durch die Endothelschädigung kann Plasma in die Gefäßwand eindringen, wo es gerinnt. Die Gerinnung innerhalb der Wand führt zu </a:t>
            </a:r>
            <a:r>
              <a:rPr lang="de-DE" sz="1600" noProof="0" dirty="0"/>
              <a:t>einer „Verhärtung“ des Gefäßes </a:t>
            </a:r>
            <a:r>
              <a:rPr lang="de-DE" sz="1600" noProof="0" dirty="0">
                <a:solidFill>
                  <a:schemeClr val="bg1">
                    <a:lumMod val="75000"/>
                  </a:schemeClr>
                </a:solidFill>
              </a:rPr>
              <a:t>sowie zu einer Verengung seines Lumens. </a:t>
            </a:r>
          </a:p>
        </p:txBody>
      </p:sp>
      <p:sp>
        <p:nvSpPr>
          <p:cNvPr id="2" name="TextBox 1">
            <a:extLst>
              <a:ext uri="{FF2B5EF4-FFF2-40B4-BE49-F238E27FC236}">
                <a16:creationId xmlns:a16="http://schemas.microsoft.com/office/drawing/2014/main" id="{DE6CCA14-C2FC-4C00-9E19-CB8344004BCF}"/>
              </a:ext>
            </a:extLst>
          </p:cNvPr>
          <p:cNvSpPr txBox="1"/>
          <p:nvPr/>
        </p:nvSpPr>
        <p:spPr>
          <a:xfrm>
            <a:off x="4114800" y="4669225"/>
            <a:ext cx="4147733" cy="1502976"/>
          </a:xfrm>
          <a:prstGeom prst="rect">
            <a:avLst/>
          </a:prstGeom>
          <a:solidFill>
            <a:srgbClr val="5BB9FF"/>
          </a:solidFill>
        </p:spPr>
        <p:txBody>
          <a:bodyPr wrap="square" lIns="25400" tIns="12700" rIns="25400" bIns="12700" rtlCol="0">
            <a:spAutoFit/>
          </a:bodyPr>
          <a:lstStyle/>
          <a:p>
            <a:r>
              <a:rPr lang="de-DE" sz="1600" i="1" noProof="0" dirty="0">
                <a:solidFill>
                  <a:schemeClr val="bg1"/>
                </a:solidFill>
              </a:rPr>
              <a:t>Wie führt Arteriosklerose zu einer Retinopathie?</a:t>
            </a:r>
          </a:p>
          <a:p>
            <a:r>
              <a:rPr lang="de-DE" sz="1600" noProof="0" dirty="0"/>
              <a:t>„Verhärtete“ Gefäße neigen zu Rissen/Undichtigkeiten</a:t>
            </a:r>
            <a:r>
              <a:rPr lang="de-DE" sz="1600" noProof="0" dirty="0">
                <a:solidFill>
                  <a:schemeClr val="bg1"/>
                </a:solidFill>
              </a:rPr>
              <a:t>, und…</a:t>
            </a:r>
          </a:p>
          <a:p>
            <a:r>
              <a:rPr lang="de-DE" sz="1600" noProof="0" dirty="0">
                <a:solidFill>
                  <a:srgbClr val="5BB9FF"/>
                </a:solidFill>
              </a:rPr>
              <a:t>beeinträchtigte Gefäßlumina führen zu einer Durchblutungsstörung im Gewebebett</a:t>
            </a:r>
          </a:p>
        </p:txBody>
      </p:sp>
      <p:sp>
        <p:nvSpPr>
          <p:cNvPr id="3" name="Oval 2">
            <a:extLst>
              <a:ext uri="{FF2B5EF4-FFF2-40B4-BE49-F238E27FC236}">
                <a16:creationId xmlns:a16="http://schemas.microsoft.com/office/drawing/2014/main" id="{BE564142-D778-43E9-82B4-D83E257A9BF1}"/>
              </a:ext>
            </a:extLst>
          </p:cNvPr>
          <p:cNvSpPr/>
          <p:nvPr/>
        </p:nvSpPr>
        <p:spPr>
          <a:xfrm>
            <a:off x="3750267" y="4004803"/>
            <a:ext cx="3107733" cy="63172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Tree>
    <p:extLst>
      <p:ext uri="{BB962C8B-B14F-4D97-AF65-F5344CB8AC3E}">
        <p14:creationId xmlns:p14="http://schemas.microsoft.com/office/powerpoint/2010/main" val="62344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29</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28" name="TextBox 27">
            <a:extLst>
              <a:ext uri="{FF2B5EF4-FFF2-40B4-BE49-F238E27FC236}">
                <a16:creationId xmlns:a16="http://schemas.microsoft.com/office/drawing/2014/main" id="{30A6DC14-B23F-45DD-A499-6B617E3C289C}"/>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b="1" noProof="0" dirty="0">
                <a:solidFill>
                  <a:srgbClr val="0000FF"/>
                </a:solidFill>
              </a:rPr>
              <a:t>Retinopathie</a:t>
            </a:r>
          </a:p>
        </p:txBody>
      </p:sp>
      <p:cxnSp>
        <p:nvCxnSpPr>
          <p:cNvPr id="40" name="Straight Arrow Connector 39">
            <a:extLst>
              <a:ext uri="{FF2B5EF4-FFF2-40B4-BE49-F238E27FC236}">
                <a16:creationId xmlns:a16="http://schemas.microsoft.com/office/drawing/2014/main" id="{0E15A671-AF69-4807-B3BD-E4DBBAB2C1D5}"/>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61309F6-143D-4F5B-BDC8-AE5C411A00DE}"/>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15" name="TextBox 14">
            <a:extLst>
              <a:ext uri="{FF2B5EF4-FFF2-40B4-BE49-F238E27FC236}">
                <a16:creationId xmlns:a16="http://schemas.microsoft.com/office/drawing/2014/main" id="{B735B655-B17E-41C7-864D-9251DE82C493}"/>
              </a:ext>
            </a:extLst>
          </p:cNvPr>
          <p:cNvSpPr txBox="1"/>
          <p:nvPr/>
        </p:nvSpPr>
        <p:spPr>
          <a:xfrm>
            <a:off x="3130348" y="2715161"/>
            <a:ext cx="5785052" cy="1995418"/>
          </a:xfrm>
          <a:prstGeom prst="rect">
            <a:avLst/>
          </a:prstGeom>
          <a:solidFill>
            <a:schemeClr val="accent1">
              <a:lumMod val="40000"/>
              <a:lumOff val="60000"/>
            </a:schemeClr>
          </a:solidFill>
        </p:spPr>
        <p:txBody>
          <a:bodyPr wrap="square" lIns="25400" tIns="12700" rIns="25400" bIns="12700" rtlCol="0">
            <a:spAutoFit/>
          </a:bodyPr>
          <a:lstStyle/>
          <a:p>
            <a:r>
              <a:rPr lang="de-DE" sz="1600" i="1" noProof="0" dirty="0">
                <a:solidFill>
                  <a:schemeClr val="bg1">
                    <a:lumMod val="75000"/>
                  </a:schemeClr>
                </a:solidFill>
              </a:rPr>
              <a:t>Wie lässt sich die Pathophysiologie der Arteriosklerose kurz beschreiben?</a:t>
            </a:r>
          </a:p>
          <a:p>
            <a:r>
              <a:rPr lang="de-DE" sz="1600" noProof="0" dirty="0">
                <a:solidFill>
                  <a:schemeClr val="bg1">
                    <a:lumMod val="75000"/>
                  </a:schemeClr>
                </a:solidFill>
              </a:rPr>
              <a:t>Chronischer Bluthochdruck führt zu einer Schädigung der Endothelzellen im Arteriolenbett der Netzhaut. Durch die Endothelschädigung kann Plasma in die Gefäßwand eindringen, wo es gerinnt. Die Gerinnung innerhalb der Wand führt zu einer „Verhärtung“ des Gefäßes sowie zu </a:t>
            </a:r>
            <a:r>
              <a:rPr lang="de-DE" sz="1600" noProof="0" dirty="0"/>
              <a:t>einer Verengung seines Lumens</a:t>
            </a:r>
            <a:r>
              <a:rPr lang="de-DE" sz="1600" noProof="0" dirty="0">
                <a:solidFill>
                  <a:schemeClr val="bg1">
                    <a:lumMod val="75000"/>
                  </a:schemeClr>
                </a:solidFill>
              </a:rPr>
              <a:t>. </a:t>
            </a:r>
          </a:p>
        </p:txBody>
      </p:sp>
      <p:sp>
        <p:nvSpPr>
          <p:cNvPr id="3" name="Oval 2">
            <a:extLst>
              <a:ext uri="{FF2B5EF4-FFF2-40B4-BE49-F238E27FC236}">
                <a16:creationId xmlns:a16="http://schemas.microsoft.com/office/drawing/2014/main" id="{BE564142-D778-43E9-82B4-D83E257A9BF1}"/>
              </a:ext>
            </a:extLst>
          </p:cNvPr>
          <p:cNvSpPr/>
          <p:nvPr/>
        </p:nvSpPr>
        <p:spPr>
          <a:xfrm>
            <a:off x="3086100" y="4245114"/>
            <a:ext cx="2552697" cy="59145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
        <p:nvSpPr>
          <p:cNvPr id="18" name="TextBox 17">
            <a:extLst>
              <a:ext uri="{FF2B5EF4-FFF2-40B4-BE49-F238E27FC236}">
                <a16:creationId xmlns:a16="http://schemas.microsoft.com/office/drawing/2014/main" id="{AD3834FA-3B18-4442-A920-683676BB8C1B}"/>
              </a:ext>
            </a:extLst>
          </p:cNvPr>
          <p:cNvSpPr txBox="1"/>
          <p:nvPr/>
        </p:nvSpPr>
        <p:spPr>
          <a:xfrm>
            <a:off x="4114800" y="4728055"/>
            <a:ext cx="4147733" cy="1502976"/>
          </a:xfrm>
          <a:prstGeom prst="rect">
            <a:avLst/>
          </a:prstGeom>
          <a:solidFill>
            <a:srgbClr val="5BB9FF"/>
          </a:solidFill>
        </p:spPr>
        <p:txBody>
          <a:bodyPr wrap="square" lIns="25400" tIns="12700" rIns="25400" bIns="12700" rtlCol="0">
            <a:spAutoFit/>
          </a:bodyPr>
          <a:lstStyle/>
          <a:p>
            <a:r>
              <a:rPr lang="de-DE" sz="1600" i="1" noProof="0" dirty="0">
                <a:solidFill>
                  <a:schemeClr val="bg1"/>
                </a:solidFill>
              </a:rPr>
              <a:t>Wie führt Arteriosklerose zu einer Retinopathie?</a:t>
            </a:r>
          </a:p>
          <a:p>
            <a:r>
              <a:rPr lang="de-DE" sz="1600" noProof="0" dirty="0"/>
              <a:t>„Verhärtete“ Gefäße neigen zu Rissen/Undichtigkeiten</a:t>
            </a:r>
            <a:r>
              <a:rPr lang="de-DE" sz="1600" noProof="0" dirty="0">
                <a:solidFill>
                  <a:schemeClr val="bg1"/>
                </a:solidFill>
              </a:rPr>
              <a:t>, und…</a:t>
            </a:r>
          </a:p>
          <a:p>
            <a:r>
              <a:rPr lang="de-DE" sz="1600" noProof="0" dirty="0"/>
              <a:t>verengte Gefäßlumina führen zu einer Durchblutungsstörung im Gewebebett</a:t>
            </a:r>
          </a:p>
        </p:txBody>
      </p:sp>
    </p:spTree>
    <p:extLst>
      <p:ext uri="{BB962C8B-B14F-4D97-AF65-F5344CB8AC3E}">
        <p14:creationId xmlns:p14="http://schemas.microsoft.com/office/powerpoint/2010/main" val="806218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02E247-EDDF-D232-A669-4FF02B01822E}"/>
              </a:ext>
            </a:extLst>
          </p:cNvPr>
          <p:cNvGrpSpPr/>
          <p:nvPr/>
        </p:nvGrpSpPr>
        <p:grpSpPr>
          <a:xfrm>
            <a:off x="1905000" y="1066800"/>
            <a:ext cx="2057400" cy="3886200"/>
            <a:chOff x="1905000" y="1066800"/>
            <a:chExt cx="2057400" cy="3886200"/>
          </a:xfrm>
        </p:grpSpPr>
        <p:sp>
          <p:nvSpPr>
            <p:cNvPr id="38" name="Rectangle 14">
              <a:extLst>
                <a:ext uri="{FF2B5EF4-FFF2-40B4-BE49-F238E27FC236}">
                  <a16:creationId xmlns:a16="http://schemas.microsoft.com/office/drawing/2014/main" id="{2C3BA49B-078D-460E-9FAE-F8EFB9F9C477}"/>
                </a:ext>
              </a:extLst>
            </p:cNvPr>
            <p:cNvSpPr>
              <a:spLocks noChangeArrowheads="1"/>
            </p:cNvSpPr>
            <p:nvPr/>
          </p:nvSpPr>
          <p:spPr bwMode="auto">
            <a:xfrm>
              <a:off x="1905000" y="1709928"/>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39" name="Rectangle 14">
              <a:extLst>
                <a:ext uri="{FF2B5EF4-FFF2-40B4-BE49-F238E27FC236}">
                  <a16:creationId xmlns:a16="http://schemas.microsoft.com/office/drawing/2014/main" id="{03D00FE0-73BC-427E-A73F-BC66ABEB4365}"/>
                </a:ext>
              </a:extLst>
            </p:cNvPr>
            <p:cNvSpPr>
              <a:spLocks noChangeArrowheads="1"/>
            </p:cNvSpPr>
            <p:nvPr/>
          </p:nvSpPr>
          <p:spPr bwMode="auto">
            <a:xfrm>
              <a:off x="1905000" y="1066800"/>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40" name="Rectangle 14">
              <a:extLst>
                <a:ext uri="{FF2B5EF4-FFF2-40B4-BE49-F238E27FC236}">
                  <a16:creationId xmlns:a16="http://schemas.microsoft.com/office/drawing/2014/main" id="{B897921D-0E78-4393-B637-1F45001B976A}"/>
                </a:ext>
              </a:extLst>
            </p:cNvPr>
            <p:cNvSpPr>
              <a:spLocks noChangeArrowheads="1"/>
            </p:cNvSpPr>
            <p:nvPr/>
          </p:nvSpPr>
          <p:spPr bwMode="auto">
            <a:xfrm>
              <a:off x="1905000" y="4642954"/>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sp>
        <p:nvSpPr>
          <p:cNvPr id="15372" name="Rectangle 12">
            <a:extLst>
              <a:ext uri="{FF2B5EF4-FFF2-40B4-BE49-F238E27FC236}">
                <a16:creationId xmlns:a16="http://schemas.microsoft.com/office/drawing/2014/main" id="{48F94F0B-85F0-4956-A7F6-F56E353E2C83}"/>
              </a:ext>
            </a:extLst>
          </p:cNvPr>
          <p:cNvSpPr>
            <a:spLocks noGrp="1" noChangeArrowheads="1"/>
          </p:cNvSpPr>
          <p:nvPr>
            <p:ph type="body" idx="1"/>
          </p:nvPr>
        </p:nvSpPr>
        <p:spPr>
          <a:xfrm>
            <a:off x="228600" y="1066800"/>
            <a:ext cx="8915400" cy="5562600"/>
          </a:xfrm>
        </p:spPr>
        <p:txBody>
          <a:bodyPr wrap="square" lIns="25400" tIns="12700" rIns="25400" bIns="12700"/>
          <a:lstStyle/>
          <a:p>
            <a:pPr marL="0" indent="0" eaLnBrk="1" hangingPunct="1">
              <a:buFont typeface="Wingdings" panose="05000000000000000000" pitchFamily="2" charset="2"/>
              <a:buNone/>
            </a:pPr>
            <a:r>
              <a:rPr lang="de-DE" sz="1800" noProof="0" dirty="0">
                <a:latin typeface="Arial" panose="020B0604020202020204" pitchFamily="34" charset="0"/>
              </a:rPr>
              <a:t>1) Hypertensive </a:t>
            </a:r>
            <a:r>
              <a:rPr lang="de-DE" sz="1800" i="1" noProof="0" dirty="0">
                <a:solidFill>
                  <a:srgbClr val="0000FF"/>
                </a:solidFill>
                <a:latin typeface="Arial" panose="020B0604020202020204" pitchFamily="34" charset="0"/>
              </a:rPr>
              <a:t>Retinopathie</a:t>
            </a:r>
          </a:p>
          <a:p>
            <a:pPr lvl="1" eaLnBrk="1" hangingPunct="1"/>
            <a:r>
              <a:rPr lang="de-DE" sz="1800" noProof="0" dirty="0">
                <a:solidFill>
                  <a:schemeClr val="bg1"/>
                </a:solidFill>
                <a:latin typeface="Arial" panose="020B0604020202020204" pitchFamily="34" charset="0"/>
              </a:rPr>
              <a:t>Häufigstes Anzeichen bei chronischer Hypertonie: </a:t>
            </a:r>
            <a:r>
              <a:rPr lang="de-DE" sz="1800" noProof="0" dirty="0">
                <a:solidFill>
                  <a:schemeClr val="bg1"/>
                </a:solidFill>
                <a:latin typeface="Arial" panose="020B0604020202020204" pitchFamily="34" charset="0"/>
                <a:sym typeface="Wingdings" panose="05000000000000000000" pitchFamily="2" charset="2"/>
              </a:rPr>
              <a:t>Verengung der Arteriolen</a:t>
            </a:r>
          </a:p>
          <a:p>
            <a:pPr marL="0" indent="0" eaLnBrk="1" hangingPunct="1">
              <a:buFont typeface="Wingdings" panose="05000000000000000000" pitchFamily="2" charset="2"/>
              <a:buNone/>
            </a:pPr>
            <a:r>
              <a:rPr lang="de-DE" sz="1800" noProof="0" dirty="0">
                <a:latin typeface="Arial" panose="020B0604020202020204" pitchFamily="34" charset="0"/>
                <a:sym typeface="Wingdings" panose="05000000000000000000" pitchFamily="2" charset="2"/>
              </a:rPr>
              <a:t>2) Hypertensive </a:t>
            </a:r>
            <a:r>
              <a:rPr lang="de-DE" sz="1800" i="1" noProof="0" dirty="0">
                <a:solidFill>
                  <a:srgbClr val="0000FF"/>
                </a:solidFill>
                <a:latin typeface="Arial" panose="020B0604020202020204" pitchFamily="34" charset="0"/>
                <a:sym typeface="Wingdings" panose="05000000000000000000" pitchFamily="2" charset="2"/>
              </a:rPr>
              <a:t>Choroidopathie</a:t>
            </a:r>
            <a:endParaRPr lang="de-DE" sz="1800" i="1" noProof="0" dirty="0">
              <a:solidFill>
                <a:schemeClr val="bg1"/>
              </a:solidFill>
              <a:latin typeface="Arial" panose="020B0604020202020204" pitchFamily="34" charset="0"/>
              <a:sym typeface="Wingdings" panose="05000000000000000000" pitchFamily="2" charset="2"/>
            </a:endParaRPr>
          </a:p>
          <a:p>
            <a:pPr lvl="1" eaLnBrk="1" hangingPunct="1"/>
            <a:r>
              <a:rPr lang="de-DE" sz="1800" noProof="0" dirty="0">
                <a:solidFill>
                  <a:schemeClr val="bg1"/>
                </a:solidFill>
                <a:latin typeface="Arial" panose="020B0604020202020204" pitchFamily="34" charset="0"/>
              </a:rPr>
              <a:t>Tritt typischerweise bei jungen Patienten mit akutem Bluthochdruck auf: </a:t>
            </a:r>
          </a:p>
          <a:p>
            <a:pPr lvl="2" eaLnBrk="1" hangingPunct="1"/>
            <a:r>
              <a:rPr lang="de-DE" sz="1800" noProof="0" dirty="0">
                <a:solidFill>
                  <a:schemeClr val="bg1"/>
                </a:solidFill>
                <a:latin typeface="Arial" panose="020B0604020202020204" pitchFamily="34" charset="0"/>
              </a:rPr>
              <a:t>Präeklampsie/Eklampsie</a:t>
            </a:r>
          </a:p>
          <a:p>
            <a:pPr lvl="2" eaLnBrk="1" hangingPunct="1"/>
            <a:r>
              <a:rPr lang="de-DE" sz="1800" noProof="0" dirty="0">
                <a:solidFill>
                  <a:schemeClr val="bg1"/>
                </a:solidFill>
                <a:latin typeface="Arial" panose="020B0604020202020204" pitchFamily="34" charset="0"/>
              </a:rPr>
              <a:t>Phäochromozytom</a:t>
            </a:r>
          </a:p>
          <a:p>
            <a:pPr lvl="2" eaLnBrk="1" hangingPunct="1"/>
            <a:r>
              <a:rPr lang="de-DE" sz="1800" noProof="0" dirty="0">
                <a:solidFill>
                  <a:schemeClr val="bg1"/>
                </a:solidFill>
                <a:latin typeface="Arial" panose="020B0604020202020204" pitchFamily="34" charset="0"/>
              </a:rPr>
              <a:t>Nierenerkrankung</a:t>
            </a:r>
          </a:p>
          <a:p>
            <a:pPr lvl="1" eaLnBrk="1" hangingPunct="1"/>
            <a:r>
              <a:rPr lang="de-DE" sz="1800" noProof="0" dirty="0">
                <a:solidFill>
                  <a:schemeClr val="bg1"/>
                </a:solidFill>
                <a:latin typeface="Arial" panose="020B0604020202020204" pitchFamily="34" charset="0"/>
              </a:rPr>
              <a:t>Anzeichen:</a:t>
            </a:r>
          </a:p>
          <a:p>
            <a:pPr lvl="2" eaLnBrk="1" hangingPunct="1"/>
            <a:r>
              <a:rPr lang="de-DE" sz="1800" noProof="0" dirty="0">
                <a:solidFill>
                  <a:schemeClr val="bg1"/>
                </a:solidFill>
                <a:latin typeface="Arial" panose="020B0604020202020204" pitchFamily="34" charset="0"/>
              </a:rPr>
              <a:t>Hyperpigmentierte Flecken mit hypopigmentiertem Rand = </a:t>
            </a:r>
            <a:r>
              <a:rPr lang="de-DE" sz="1800" i="1" noProof="0" dirty="0">
                <a:solidFill>
                  <a:schemeClr val="bg1"/>
                </a:solidFill>
                <a:latin typeface="Arial" panose="020B0604020202020204" pitchFamily="34" charset="0"/>
              </a:rPr>
              <a:t>Elschnig-Flecken</a:t>
            </a:r>
          </a:p>
          <a:p>
            <a:pPr lvl="2" eaLnBrk="1" hangingPunct="1"/>
            <a:r>
              <a:rPr lang="de-DE" sz="1800" noProof="0" dirty="0">
                <a:solidFill>
                  <a:schemeClr val="bg1"/>
                </a:solidFill>
                <a:latin typeface="Arial" panose="020B0604020202020204" pitchFamily="34" charset="0"/>
              </a:rPr>
              <a:t>Lineare Bereiche mit Hyperpigmentierung über den Aderhautarterien = </a:t>
            </a:r>
            <a:r>
              <a:rPr lang="de-DE" sz="1800" i="1" noProof="0" dirty="0">
                <a:solidFill>
                  <a:schemeClr val="bg1"/>
                </a:solidFill>
                <a:latin typeface="Arial" panose="020B0604020202020204" pitchFamily="34" charset="0"/>
              </a:rPr>
              <a:t>Siegrist-Streifen</a:t>
            </a:r>
          </a:p>
          <a:p>
            <a:pPr marL="0" indent="0" eaLnBrk="1" hangingPunct="1">
              <a:buFont typeface="Wingdings" panose="05000000000000000000" pitchFamily="2" charset="2"/>
              <a:buNone/>
            </a:pPr>
            <a:r>
              <a:rPr lang="de-DE" sz="1800" noProof="0" dirty="0">
                <a:latin typeface="Arial" panose="020B0604020202020204" pitchFamily="34" charset="0"/>
              </a:rPr>
              <a:t>3) Hypertensive </a:t>
            </a:r>
            <a:r>
              <a:rPr lang="de-DE" sz="1800" i="1" noProof="0" dirty="0">
                <a:solidFill>
                  <a:srgbClr val="0000FF"/>
                </a:solidFill>
                <a:latin typeface="Arial" panose="020B0604020202020204" pitchFamily="34" charset="0"/>
              </a:rPr>
              <a:t>Optikusneuropathie</a:t>
            </a:r>
            <a:endParaRPr lang="de-DE" sz="1800" i="1" noProof="0" dirty="0">
              <a:solidFill>
                <a:schemeClr val="bg1"/>
              </a:solidFill>
              <a:latin typeface="Arial" panose="020B0604020202020204" pitchFamily="34" charset="0"/>
            </a:endParaRPr>
          </a:p>
          <a:p>
            <a:pPr lvl="1" eaLnBrk="1" hangingPunct="1"/>
            <a:r>
              <a:rPr lang="de-DE" sz="1800" noProof="0" dirty="0">
                <a:solidFill>
                  <a:schemeClr val="bg1"/>
                </a:solidFill>
                <a:latin typeface="Arial" panose="020B0604020202020204" pitchFamily="34" charset="0"/>
              </a:rPr>
              <a:t>Das Erscheinungsbild hängt vom Grad und der Dauer der Hypertonie ab</a:t>
            </a:r>
          </a:p>
          <a:p>
            <a:pPr lvl="1" eaLnBrk="1" hangingPunct="1"/>
            <a:r>
              <a:rPr lang="de-DE" sz="1800" noProof="0" dirty="0">
                <a:solidFill>
                  <a:schemeClr val="bg1"/>
                </a:solidFill>
                <a:latin typeface="Arial" panose="020B0604020202020204" pitchFamily="34" charset="0"/>
              </a:rPr>
              <a:t>Schwerer </a:t>
            </a:r>
            <a:r>
              <a:rPr lang="de-DE" sz="1800" noProof="0" dirty="0">
                <a:solidFill>
                  <a:schemeClr val="bg1"/>
                </a:solidFill>
                <a:latin typeface="Arial" panose="020B0604020202020204" pitchFamily="34" charset="0"/>
                <a:sym typeface="Wingdings" panose="05000000000000000000" pitchFamily="2" charset="2"/>
              </a:rPr>
              <a:t>Bluthochdruck  Flammenblutungen am Papillenrand + Papillenödem</a:t>
            </a: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3</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sp>
        <p:nvSpPr>
          <p:cNvPr id="19" name="Rectangle 18">
            <a:extLst>
              <a:ext uri="{FF2B5EF4-FFF2-40B4-BE49-F238E27FC236}">
                <a16:creationId xmlns:a16="http://schemas.microsoft.com/office/drawing/2014/main" id="{47C534BE-6053-4298-A445-095BA7BFBCCA}"/>
              </a:ext>
            </a:extLst>
          </p:cNvPr>
          <p:cNvSpPr/>
          <p:nvPr/>
        </p:nvSpPr>
        <p:spPr>
          <a:xfrm>
            <a:off x="475488" y="1371600"/>
            <a:ext cx="512064" cy="338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
        <p:nvSpPr>
          <p:cNvPr id="21" name="Rectangle 20">
            <a:extLst>
              <a:ext uri="{FF2B5EF4-FFF2-40B4-BE49-F238E27FC236}">
                <a16:creationId xmlns:a16="http://schemas.microsoft.com/office/drawing/2014/main" id="{6CA44276-2DD9-46A8-8FED-50AA97C4E92E}"/>
              </a:ext>
            </a:extLst>
          </p:cNvPr>
          <p:cNvSpPr/>
          <p:nvPr/>
        </p:nvSpPr>
        <p:spPr>
          <a:xfrm>
            <a:off x="493776" y="2020824"/>
            <a:ext cx="950976" cy="26609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
        <p:nvSpPr>
          <p:cNvPr id="22" name="Rectangle 21">
            <a:extLst>
              <a:ext uri="{FF2B5EF4-FFF2-40B4-BE49-F238E27FC236}">
                <a16:creationId xmlns:a16="http://schemas.microsoft.com/office/drawing/2014/main" id="{4C2C8F24-FF06-48A7-89A6-AE8F54DFE77E}"/>
              </a:ext>
            </a:extLst>
          </p:cNvPr>
          <p:cNvSpPr/>
          <p:nvPr/>
        </p:nvSpPr>
        <p:spPr>
          <a:xfrm>
            <a:off x="410464" y="5029200"/>
            <a:ext cx="53340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Tree>
    <p:extLst>
      <p:ext uri="{BB962C8B-B14F-4D97-AF65-F5344CB8AC3E}">
        <p14:creationId xmlns:p14="http://schemas.microsoft.com/office/powerpoint/2010/main" val="29059706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30</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rgbClr val="0000FF"/>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rgbClr val="0000FF"/>
                </a:solidFill>
              </a:rPr>
              <a:t>Arteriosklerose</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a:off x="2059852" y="1831848"/>
            <a:ext cx="2120"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t>Welcher Prozess vermittelt die durch </a:t>
            </a:r>
            <a:r>
              <a:rPr lang="de-DE" sz="1600" b="1" noProof="0" dirty="0"/>
              <a:t>chronische </a:t>
            </a:r>
            <a:r>
              <a:rPr lang="de-DE" sz="1600" i="1" noProof="0" dirty="0"/>
              <a:t>HTN verursachten Schäden?</a:t>
            </a:r>
          </a:p>
        </p:txBody>
      </p:sp>
      <p:sp>
        <p:nvSpPr>
          <p:cNvPr id="28" name="TextBox 27">
            <a:extLst>
              <a:ext uri="{FF2B5EF4-FFF2-40B4-BE49-F238E27FC236}">
                <a16:creationId xmlns:a16="http://schemas.microsoft.com/office/drawing/2014/main" id="{30A6DC14-B23F-45DD-A499-6B617E3C289C}"/>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rgbClr val="0000FF"/>
                </a:solidFill>
              </a:rPr>
              <a:t>Retinopathie</a:t>
            </a:r>
          </a:p>
        </p:txBody>
      </p:sp>
      <p:sp>
        <p:nvSpPr>
          <p:cNvPr id="26" name="TextBox 25">
            <a:extLst>
              <a:ext uri="{FF2B5EF4-FFF2-40B4-BE49-F238E27FC236}">
                <a16:creationId xmlns:a16="http://schemas.microsoft.com/office/drawing/2014/main" id="{CDF07434-32B5-419D-9B3F-11C02D0B805A}"/>
              </a:ext>
            </a:extLst>
          </p:cNvPr>
          <p:cNvSpPr txBox="1"/>
          <p:nvPr/>
        </p:nvSpPr>
        <p:spPr>
          <a:xfrm>
            <a:off x="563080" y="4876800"/>
            <a:ext cx="293670" cy="218008"/>
          </a:xfrm>
          <a:prstGeom prst="rect">
            <a:avLst/>
          </a:prstGeom>
          <a:noFill/>
        </p:spPr>
        <p:txBody>
          <a:bodyPr wrap="square" lIns="25400" tIns="12700" rIns="25400" bIns="12700" rtlCol="0">
            <a:spAutoFit/>
          </a:bodyPr>
          <a:lstStyle/>
          <a:p>
            <a:pPr algn="ctr">
              <a:lnSpc>
                <a:spcPts val="1500"/>
              </a:lnSpc>
            </a:pPr>
            <a:r>
              <a:rPr lang="de-DE" sz="1600" b="1" i="1" noProof="0" dirty="0">
                <a:solidFill>
                  <a:srgbClr val="0000FF"/>
                </a:solidFill>
              </a:rPr>
              <a:t>?</a:t>
            </a:r>
          </a:p>
        </p:txBody>
      </p:sp>
      <p:sp>
        <p:nvSpPr>
          <p:cNvPr id="36" name="TextBox 35">
            <a:extLst>
              <a:ext uri="{FF2B5EF4-FFF2-40B4-BE49-F238E27FC236}">
                <a16:creationId xmlns:a16="http://schemas.microsoft.com/office/drawing/2014/main" id="{5D286655-857D-4B39-84CC-E1821E23A304}"/>
              </a:ext>
            </a:extLst>
          </p:cNvPr>
          <p:cNvSpPr txBox="1"/>
          <p:nvPr/>
        </p:nvSpPr>
        <p:spPr>
          <a:xfrm>
            <a:off x="704602" y="6338549"/>
            <a:ext cx="293670" cy="271869"/>
          </a:xfrm>
          <a:prstGeom prst="rect">
            <a:avLst/>
          </a:prstGeom>
          <a:noFill/>
        </p:spPr>
        <p:txBody>
          <a:bodyPr wrap="square" lIns="25400" tIns="12700" rIns="25400" bIns="12700" rtlCol="0">
            <a:spAutoFit/>
          </a:bodyPr>
          <a:lstStyle/>
          <a:p>
            <a:pPr algn="ctr"/>
            <a:r>
              <a:rPr lang="de-DE" sz="1600" b="1" i="1" noProof="0" dirty="0">
                <a:solidFill>
                  <a:srgbClr val="0000FF"/>
                </a:solidFill>
              </a:rPr>
              <a:t>?</a:t>
            </a:r>
          </a:p>
        </p:txBody>
      </p:sp>
      <p:sp>
        <p:nvSpPr>
          <p:cNvPr id="37" name="TextBox 36">
            <a:extLst>
              <a:ext uri="{FF2B5EF4-FFF2-40B4-BE49-F238E27FC236}">
                <a16:creationId xmlns:a16="http://schemas.microsoft.com/office/drawing/2014/main" id="{63299B8B-499C-4BEB-B366-FAAB813038F5}"/>
              </a:ext>
            </a:extLst>
          </p:cNvPr>
          <p:cNvSpPr txBox="1"/>
          <p:nvPr/>
        </p:nvSpPr>
        <p:spPr>
          <a:xfrm>
            <a:off x="620730" y="5486400"/>
            <a:ext cx="293670" cy="218008"/>
          </a:xfrm>
          <a:prstGeom prst="rect">
            <a:avLst/>
          </a:prstGeom>
          <a:noFill/>
        </p:spPr>
        <p:txBody>
          <a:bodyPr wrap="square" lIns="25400" tIns="12700" rIns="25400" bIns="12700" rtlCol="0">
            <a:spAutoFit/>
          </a:bodyPr>
          <a:lstStyle/>
          <a:p>
            <a:pPr algn="ctr">
              <a:lnSpc>
                <a:spcPts val="1500"/>
              </a:lnSpc>
            </a:pPr>
            <a:r>
              <a:rPr lang="de-DE" sz="1600" b="1" i="1" noProof="0" dirty="0">
                <a:solidFill>
                  <a:srgbClr val="0000FF"/>
                </a:solidFill>
              </a:rPr>
              <a:t>?</a:t>
            </a:r>
          </a:p>
        </p:txBody>
      </p:sp>
      <p:sp>
        <p:nvSpPr>
          <p:cNvPr id="38" name="TextBox 37">
            <a:extLst>
              <a:ext uri="{FF2B5EF4-FFF2-40B4-BE49-F238E27FC236}">
                <a16:creationId xmlns:a16="http://schemas.microsoft.com/office/drawing/2014/main" id="{5F7424A3-1A1D-4BE1-8F74-28DA3E134E30}"/>
              </a:ext>
            </a:extLst>
          </p:cNvPr>
          <p:cNvSpPr txBox="1"/>
          <p:nvPr/>
        </p:nvSpPr>
        <p:spPr>
          <a:xfrm>
            <a:off x="3211530" y="6324600"/>
            <a:ext cx="293670" cy="271869"/>
          </a:xfrm>
          <a:prstGeom prst="rect">
            <a:avLst/>
          </a:prstGeom>
          <a:noFill/>
        </p:spPr>
        <p:txBody>
          <a:bodyPr wrap="square" lIns="25400" tIns="12700" rIns="25400" bIns="12700" rtlCol="0">
            <a:spAutoFit/>
          </a:bodyPr>
          <a:lstStyle/>
          <a:p>
            <a:pPr algn="ctr"/>
            <a:r>
              <a:rPr lang="de-DE" sz="1600" b="1" i="1" noProof="0" dirty="0">
                <a:solidFill>
                  <a:srgbClr val="0000FF"/>
                </a:solidFill>
              </a:rPr>
              <a:t>?</a:t>
            </a:r>
          </a:p>
        </p:txBody>
      </p:sp>
      <p:cxnSp>
        <p:nvCxnSpPr>
          <p:cNvPr id="40" name="Straight Arrow Connector 39">
            <a:extLst>
              <a:ext uri="{FF2B5EF4-FFF2-40B4-BE49-F238E27FC236}">
                <a16:creationId xmlns:a16="http://schemas.microsoft.com/office/drawing/2014/main" id="{0E15A671-AF69-4807-B3BD-E4DBBAB2C1D5}"/>
              </a:ext>
            </a:extLst>
          </p:cNvPr>
          <p:cNvCxnSpPr>
            <a:cxnSpLocks/>
          </p:cNvCxnSpPr>
          <p:nvPr/>
        </p:nvCxnSpPr>
        <p:spPr>
          <a:xfrm>
            <a:off x="2057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61309F6-143D-4F5B-BDC8-AE5C411A00DE}"/>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t>Welche Pathologie tritt typischerweise auf?</a:t>
            </a:r>
          </a:p>
        </p:txBody>
      </p:sp>
      <p:cxnSp>
        <p:nvCxnSpPr>
          <p:cNvPr id="48" name="Straight Arrow Connector 47">
            <a:extLst>
              <a:ext uri="{FF2B5EF4-FFF2-40B4-BE49-F238E27FC236}">
                <a16:creationId xmlns:a16="http://schemas.microsoft.com/office/drawing/2014/main" id="{BA47095E-D2AC-4268-AB70-34204A91496D}"/>
              </a:ext>
            </a:extLst>
          </p:cNvPr>
          <p:cNvCxnSpPr>
            <a:stCxn id="28" idx="2"/>
          </p:cNvCxnSpPr>
          <p:nvPr/>
        </p:nvCxnSpPr>
        <p:spPr>
          <a:xfrm flipH="1">
            <a:off x="1048767" y="4636008"/>
            <a:ext cx="1013205" cy="3684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6193A197-86AF-481D-9814-E546B363502D}"/>
              </a:ext>
            </a:extLst>
          </p:cNvPr>
          <p:cNvCxnSpPr>
            <a:cxnSpLocks/>
            <a:stCxn id="28" idx="2"/>
          </p:cNvCxnSpPr>
          <p:nvPr/>
        </p:nvCxnSpPr>
        <p:spPr>
          <a:xfrm flipH="1">
            <a:off x="1048767" y="4636008"/>
            <a:ext cx="1013205" cy="9296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9E13192A-9770-49C2-A1BD-6F7646070D6F}"/>
              </a:ext>
            </a:extLst>
          </p:cNvPr>
          <p:cNvCxnSpPr>
            <a:cxnSpLocks/>
            <a:stCxn id="28" idx="2"/>
          </p:cNvCxnSpPr>
          <p:nvPr/>
        </p:nvCxnSpPr>
        <p:spPr>
          <a:xfrm flipH="1">
            <a:off x="1048767" y="4636008"/>
            <a:ext cx="1013205" cy="16935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AB5C244A-A78D-4086-B1D7-97BF1AE8EB92}"/>
              </a:ext>
            </a:extLst>
          </p:cNvPr>
          <p:cNvCxnSpPr>
            <a:cxnSpLocks/>
            <a:stCxn id="28" idx="2"/>
          </p:cNvCxnSpPr>
          <p:nvPr/>
        </p:nvCxnSpPr>
        <p:spPr>
          <a:xfrm>
            <a:off x="2061972" y="4636008"/>
            <a:ext cx="1064658" cy="9375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26726DB3-263C-430A-A80F-F4F7D3D5AA3C}"/>
              </a:ext>
            </a:extLst>
          </p:cNvPr>
          <p:cNvCxnSpPr>
            <a:cxnSpLocks/>
            <a:stCxn id="28" idx="2"/>
          </p:cNvCxnSpPr>
          <p:nvPr/>
        </p:nvCxnSpPr>
        <p:spPr>
          <a:xfrm>
            <a:off x="2061972" y="4636008"/>
            <a:ext cx="1073259" cy="3684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1DF67A9F-F778-4A62-9736-4547ED887DDA}"/>
              </a:ext>
            </a:extLst>
          </p:cNvPr>
          <p:cNvSpPr txBox="1"/>
          <p:nvPr/>
        </p:nvSpPr>
        <p:spPr>
          <a:xfrm>
            <a:off x="3272421" y="4884708"/>
            <a:ext cx="293670" cy="218008"/>
          </a:xfrm>
          <a:prstGeom prst="rect">
            <a:avLst/>
          </a:prstGeom>
          <a:noFill/>
        </p:spPr>
        <p:txBody>
          <a:bodyPr wrap="square" lIns="25400" tIns="12700" rIns="25400" bIns="12700" rtlCol="0">
            <a:spAutoFit/>
          </a:bodyPr>
          <a:lstStyle/>
          <a:p>
            <a:pPr algn="ctr">
              <a:lnSpc>
                <a:spcPts val="1500"/>
              </a:lnSpc>
            </a:pPr>
            <a:r>
              <a:rPr lang="de-DE" sz="1600" b="1" i="1" noProof="0" dirty="0">
                <a:solidFill>
                  <a:srgbClr val="0000FF"/>
                </a:solidFill>
              </a:rPr>
              <a:t>?</a:t>
            </a:r>
          </a:p>
        </p:txBody>
      </p:sp>
      <p:cxnSp>
        <p:nvCxnSpPr>
          <p:cNvPr id="69" name="Straight Arrow Connector 68">
            <a:extLst>
              <a:ext uri="{FF2B5EF4-FFF2-40B4-BE49-F238E27FC236}">
                <a16:creationId xmlns:a16="http://schemas.microsoft.com/office/drawing/2014/main" id="{36D26F5B-56DC-4DF0-8B4E-1D23B8A6745F}"/>
              </a:ext>
            </a:extLst>
          </p:cNvPr>
          <p:cNvCxnSpPr>
            <a:cxnSpLocks/>
            <a:stCxn id="28" idx="2"/>
          </p:cNvCxnSpPr>
          <p:nvPr/>
        </p:nvCxnSpPr>
        <p:spPr>
          <a:xfrm>
            <a:off x="2061972" y="4636008"/>
            <a:ext cx="1064658" cy="16935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DE4A4574-1150-4722-8289-6C3E0E8CC84B}"/>
              </a:ext>
            </a:extLst>
          </p:cNvPr>
          <p:cNvSpPr txBox="1"/>
          <p:nvPr/>
        </p:nvSpPr>
        <p:spPr>
          <a:xfrm>
            <a:off x="3376239" y="5494698"/>
            <a:ext cx="293670" cy="218008"/>
          </a:xfrm>
          <a:prstGeom prst="rect">
            <a:avLst/>
          </a:prstGeom>
          <a:noFill/>
        </p:spPr>
        <p:txBody>
          <a:bodyPr wrap="square" lIns="25400" tIns="12700" rIns="25400" bIns="12700" rtlCol="0">
            <a:spAutoFit/>
          </a:bodyPr>
          <a:lstStyle/>
          <a:p>
            <a:pPr algn="ctr">
              <a:lnSpc>
                <a:spcPts val="1500"/>
              </a:lnSpc>
            </a:pPr>
            <a:r>
              <a:rPr lang="de-DE" sz="1600" b="1" i="1" noProof="0" dirty="0">
                <a:solidFill>
                  <a:srgbClr val="0000FF"/>
                </a:solidFill>
              </a:rPr>
              <a:t>?</a:t>
            </a:r>
          </a:p>
        </p:txBody>
      </p:sp>
      <p:sp>
        <p:nvSpPr>
          <p:cNvPr id="29" name="TextBox 28">
            <a:extLst>
              <a:ext uri="{FF2B5EF4-FFF2-40B4-BE49-F238E27FC236}">
                <a16:creationId xmlns:a16="http://schemas.microsoft.com/office/drawing/2014/main" id="{8A0AEF0B-B26A-45C3-9EA2-D0FD14793230}"/>
              </a:ext>
            </a:extLst>
          </p:cNvPr>
          <p:cNvSpPr txBox="1"/>
          <p:nvPr/>
        </p:nvSpPr>
        <p:spPr>
          <a:xfrm>
            <a:off x="1149138" y="5078849"/>
            <a:ext cx="1816523" cy="1256754"/>
          </a:xfrm>
          <a:prstGeom prst="rect">
            <a:avLst/>
          </a:prstGeom>
          <a:noFill/>
        </p:spPr>
        <p:txBody>
          <a:bodyPr wrap="square" lIns="25400" tIns="12700" rIns="25400" bIns="12700" rtlCol="0">
            <a:spAutoFit/>
          </a:bodyPr>
          <a:lstStyle/>
          <a:p>
            <a:pPr algn="ctr"/>
            <a:r>
              <a:rPr lang="de-DE" sz="1600" i="1" noProof="0" dirty="0">
                <a:solidFill>
                  <a:srgbClr val="0000FF"/>
                </a:solidFill>
              </a:rPr>
              <a:t>Was</a:t>
            </a:r>
          </a:p>
          <a:p>
            <a:pPr algn="ctr"/>
            <a:r>
              <a:rPr lang="de-DE" sz="1600" i="1" noProof="0" dirty="0">
                <a:solidFill>
                  <a:srgbClr val="0000FF"/>
                </a:solidFill>
              </a:rPr>
              <a:t>sind die</a:t>
            </a:r>
          </a:p>
          <a:p>
            <a:pPr algn="ctr"/>
            <a:r>
              <a:rPr lang="de-DE" sz="1600" i="1" noProof="0" dirty="0">
                <a:solidFill>
                  <a:srgbClr val="0000FF"/>
                </a:solidFill>
              </a:rPr>
              <a:t>häufigen</a:t>
            </a:r>
          </a:p>
          <a:p>
            <a:pPr algn="ctr"/>
            <a:r>
              <a:rPr lang="de-DE" sz="1600" i="1" noProof="0" dirty="0">
                <a:solidFill>
                  <a:srgbClr val="0000FF"/>
                </a:solidFill>
              </a:rPr>
              <a:t>Symptome</a:t>
            </a:r>
          </a:p>
          <a:p>
            <a:pPr algn="ctr"/>
            <a:r>
              <a:rPr lang="de-DE" sz="1600" i="1" noProof="0" dirty="0">
                <a:solidFill>
                  <a:srgbClr val="0000FF"/>
                </a:solidFill>
              </a:rPr>
              <a:t>HTN-Retinopathie?</a:t>
            </a:r>
          </a:p>
        </p:txBody>
      </p:sp>
    </p:spTree>
    <p:extLst>
      <p:ext uri="{BB962C8B-B14F-4D97-AF65-F5344CB8AC3E}">
        <p14:creationId xmlns:p14="http://schemas.microsoft.com/office/powerpoint/2010/main" val="29870777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31</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rgbClr val="0000FF"/>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rgbClr val="0000FF"/>
                </a:solidFill>
              </a:rPr>
              <a:t>Arteriosklerose</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a:off x="2059852" y="1831848"/>
            <a:ext cx="2120"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t>Welcher Prozess vermittelt die durch </a:t>
            </a:r>
            <a:r>
              <a:rPr lang="de-DE" sz="1600" b="1" noProof="0" dirty="0"/>
              <a:t>chronische </a:t>
            </a:r>
            <a:r>
              <a:rPr lang="de-DE" sz="1600" i="1" noProof="0" dirty="0"/>
              <a:t>HTN verursachten Schäden?</a:t>
            </a:r>
          </a:p>
        </p:txBody>
      </p:sp>
      <p:sp>
        <p:nvSpPr>
          <p:cNvPr id="28" name="TextBox 27">
            <a:extLst>
              <a:ext uri="{FF2B5EF4-FFF2-40B4-BE49-F238E27FC236}">
                <a16:creationId xmlns:a16="http://schemas.microsoft.com/office/drawing/2014/main" id="{30A6DC14-B23F-45DD-A499-6B617E3C289C}"/>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rgbClr val="0000FF"/>
                </a:solidFill>
              </a:rPr>
              <a:t>Retinopathie</a:t>
            </a:r>
          </a:p>
        </p:txBody>
      </p:sp>
      <p:sp>
        <p:nvSpPr>
          <p:cNvPr id="26" name="TextBox 25">
            <a:extLst>
              <a:ext uri="{FF2B5EF4-FFF2-40B4-BE49-F238E27FC236}">
                <a16:creationId xmlns:a16="http://schemas.microsoft.com/office/drawing/2014/main" id="{CDF07434-32B5-419D-9B3F-11C02D0B805A}"/>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Arteriolen-verengung</a:t>
            </a:r>
            <a:endParaRPr lang="de-DE" sz="1400" noProof="0" dirty="0">
              <a:solidFill>
                <a:srgbClr val="0000FF"/>
              </a:solidFill>
            </a:endParaRPr>
          </a:p>
        </p:txBody>
      </p:sp>
      <p:sp>
        <p:nvSpPr>
          <p:cNvPr id="36" name="TextBox 35">
            <a:extLst>
              <a:ext uri="{FF2B5EF4-FFF2-40B4-BE49-F238E27FC236}">
                <a16:creationId xmlns:a16="http://schemas.microsoft.com/office/drawing/2014/main" id="{5D286655-857D-4B39-84CC-E1821E23A304}"/>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rgbClr val="0000FF"/>
                </a:solidFill>
              </a:rPr>
              <a:t>Mikroaneurysmen</a:t>
            </a:r>
            <a:endParaRPr lang="de-DE" sz="1400" noProof="0" dirty="0">
              <a:solidFill>
                <a:srgbClr val="0000FF"/>
              </a:solidFill>
            </a:endParaRPr>
          </a:p>
        </p:txBody>
      </p:sp>
      <p:sp>
        <p:nvSpPr>
          <p:cNvPr id="37" name="TextBox 36">
            <a:extLst>
              <a:ext uri="{FF2B5EF4-FFF2-40B4-BE49-F238E27FC236}">
                <a16:creationId xmlns:a16="http://schemas.microsoft.com/office/drawing/2014/main" id="{63299B8B-499C-4BEB-B366-FAAB813038F5}"/>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38" name="TextBox 37">
            <a:extLst>
              <a:ext uri="{FF2B5EF4-FFF2-40B4-BE49-F238E27FC236}">
                <a16:creationId xmlns:a16="http://schemas.microsoft.com/office/drawing/2014/main" id="{5F7424A3-1A1D-4BE1-8F74-28DA3E134E30}"/>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rgbClr val="0000FF"/>
                </a:solidFill>
              </a:rPr>
              <a:t>Neovaskularisationen</a:t>
            </a:r>
            <a:endParaRPr lang="de-DE" sz="1400" noProof="0" dirty="0">
              <a:solidFill>
                <a:srgbClr val="0000FF"/>
              </a:solidFill>
            </a:endParaRPr>
          </a:p>
        </p:txBody>
      </p:sp>
      <p:cxnSp>
        <p:nvCxnSpPr>
          <p:cNvPr id="40" name="Straight Arrow Connector 39">
            <a:extLst>
              <a:ext uri="{FF2B5EF4-FFF2-40B4-BE49-F238E27FC236}">
                <a16:creationId xmlns:a16="http://schemas.microsoft.com/office/drawing/2014/main" id="{0E15A671-AF69-4807-B3BD-E4DBBAB2C1D5}"/>
              </a:ext>
            </a:extLst>
          </p:cNvPr>
          <p:cNvCxnSpPr>
            <a:cxnSpLocks/>
          </p:cNvCxnSpPr>
          <p:nvPr/>
        </p:nvCxnSpPr>
        <p:spPr>
          <a:xfrm>
            <a:off x="2057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61309F6-143D-4F5B-BDC8-AE5C411A00DE}"/>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t>Welche Pathologie tritt typischerweise auf?</a:t>
            </a:r>
          </a:p>
        </p:txBody>
      </p:sp>
      <p:cxnSp>
        <p:nvCxnSpPr>
          <p:cNvPr id="48" name="Straight Arrow Connector 47">
            <a:extLst>
              <a:ext uri="{FF2B5EF4-FFF2-40B4-BE49-F238E27FC236}">
                <a16:creationId xmlns:a16="http://schemas.microsoft.com/office/drawing/2014/main" id="{BA47095E-D2AC-4268-AB70-34204A91496D}"/>
              </a:ext>
            </a:extLst>
          </p:cNvPr>
          <p:cNvCxnSpPr>
            <a:stCxn id="28" idx="2"/>
          </p:cNvCxnSpPr>
          <p:nvPr/>
        </p:nvCxnSpPr>
        <p:spPr>
          <a:xfrm flipH="1">
            <a:off x="1048767" y="4636008"/>
            <a:ext cx="1013205" cy="3684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6193A197-86AF-481D-9814-E546B363502D}"/>
              </a:ext>
            </a:extLst>
          </p:cNvPr>
          <p:cNvCxnSpPr>
            <a:cxnSpLocks/>
            <a:stCxn id="28" idx="2"/>
          </p:cNvCxnSpPr>
          <p:nvPr/>
        </p:nvCxnSpPr>
        <p:spPr>
          <a:xfrm flipH="1">
            <a:off x="1048767" y="4636008"/>
            <a:ext cx="1013205" cy="9296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9E13192A-9770-49C2-A1BD-6F7646070D6F}"/>
              </a:ext>
            </a:extLst>
          </p:cNvPr>
          <p:cNvCxnSpPr>
            <a:cxnSpLocks/>
            <a:stCxn id="28" idx="2"/>
          </p:cNvCxnSpPr>
          <p:nvPr/>
        </p:nvCxnSpPr>
        <p:spPr>
          <a:xfrm flipH="1">
            <a:off x="1048767" y="4636008"/>
            <a:ext cx="1013205" cy="16935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AB5C244A-A78D-4086-B1D7-97BF1AE8EB92}"/>
              </a:ext>
            </a:extLst>
          </p:cNvPr>
          <p:cNvCxnSpPr>
            <a:cxnSpLocks/>
            <a:stCxn id="28" idx="2"/>
          </p:cNvCxnSpPr>
          <p:nvPr/>
        </p:nvCxnSpPr>
        <p:spPr>
          <a:xfrm>
            <a:off x="2061972" y="4636008"/>
            <a:ext cx="1064658" cy="9375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26726DB3-263C-430A-A80F-F4F7D3D5AA3C}"/>
              </a:ext>
            </a:extLst>
          </p:cNvPr>
          <p:cNvCxnSpPr>
            <a:cxnSpLocks/>
            <a:stCxn id="28" idx="2"/>
          </p:cNvCxnSpPr>
          <p:nvPr/>
        </p:nvCxnSpPr>
        <p:spPr>
          <a:xfrm>
            <a:off x="2061972" y="4636008"/>
            <a:ext cx="1073259" cy="3684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1DF67A9F-F778-4A62-9736-4547ED887DDA}"/>
              </a:ext>
            </a:extLst>
          </p:cNvPr>
          <p:cNvSpPr txBox="1"/>
          <p:nvPr/>
        </p:nvSpPr>
        <p:spPr>
          <a:xfrm>
            <a:off x="3047999" y="4884708"/>
            <a:ext cx="2133601" cy="410369"/>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Arteriovenöses</a:t>
            </a:r>
            <a:r>
              <a:rPr lang="en-US" sz="1400" dirty="0">
                <a:solidFill>
                  <a:srgbClr val="0000FF"/>
                </a:solidFill>
              </a:rPr>
              <a:t> </a:t>
            </a:r>
            <a:r>
              <a:rPr lang="en-US" sz="1400" dirty="0" err="1">
                <a:solidFill>
                  <a:srgbClr val="0000FF"/>
                </a:solidFill>
              </a:rPr>
              <a:t>Kreuzungszeichen</a:t>
            </a:r>
            <a:endParaRPr lang="de-DE" sz="1400" noProof="0" dirty="0">
              <a:solidFill>
                <a:srgbClr val="0000FF"/>
              </a:solidFill>
            </a:endParaRPr>
          </a:p>
        </p:txBody>
      </p:sp>
      <p:cxnSp>
        <p:nvCxnSpPr>
          <p:cNvPr id="69" name="Straight Arrow Connector 68">
            <a:extLst>
              <a:ext uri="{FF2B5EF4-FFF2-40B4-BE49-F238E27FC236}">
                <a16:creationId xmlns:a16="http://schemas.microsoft.com/office/drawing/2014/main" id="{36D26F5B-56DC-4DF0-8B4E-1D23B8A6745F}"/>
              </a:ext>
            </a:extLst>
          </p:cNvPr>
          <p:cNvCxnSpPr>
            <a:cxnSpLocks/>
            <a:stCxn id="28" idx="2"/>
          </p:cNvCxnSpPr>
          <p:nvPr/>
        </p:nvCxnSpPr>
        <p:spPr>
          <a:xfrm>
            <a:off x="2061972" y="4636008"/>
            <a:ext cx="1064658" cy="16935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DE4A4574-1150-4722-8289-6C3E0E8CC84B}"/>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rgbClr val="0000FF"/>
                </a:solidFill>
              </a:rPr>
              <a:t>Cotton-Wool-Herde</a:t>
            </a:r>
            <a:endParaRPr lang="de-DE" sz="1400" noProof="0" dirty="0">
              <a:solidFill>
                <a:srgbClr val="0000FF"/>
              </a:solidFill>
            </a:endParaRPr>
          </a:p>
        </p:txBody>
      </p:sp>
      <p:sp>
        <p:nvSpPr>
          <p:cNvPr id="27" name="TextBox 26">
            <a:extLst>
              <a:ext uri="{FF2B5EF4-FFF2-40B4-BE49-F238E27FC236}">
                <a16:creationId xmlns:a16="http://schemas.microsoft.com/office/drawing/2014/main" id="{386D9CC6-041E-4EB6-8DCD-14DF33FDB09E}"/>
              </a:ext>
            </a:extLst>
          </p:cNvPr>
          <p:cNvSpPr txBox="1"/>
          <p:nvPr/>
        </p:nvSpPr>
        <p:spPr>
          <a:xfrm>
            <a:off x="1149138" y="5078849"/>
            <a:ext cx="1816523" cy="1102866"/>
          </a:xfrm>
          <a:prstGeom prst="rect">
            <a:avLst/>
          </a:prstGeom>
          <a:noFill/>
        </p:spPr>
        <p:txBody>
          <a:bodyPr wrap="square" lIns="25400" tIns="12700" rIns="25400" bIns="12700" rtlCol="0">
            <a:spAutoFit/>
          </a:bodyPr>
          <a:lstStyle/>
          <a:p>
            <a:pPr algn="ctr"/>
            <a:r>
              <a:rPr lang="de-DE" sz="1400" i="1" noProof="0" dirty="0">
                <a:solidFill>
                  <a:srgbClr val="0000FF"/>
                </a:solidFill>
              </a:rPr>
              <a:t>Was</a:t>
            </a:r>
          </a:p>
          <a:p>
            <a:pPr algn="ctr"/>
            <a:r>
              <a:rPr lang="de-DE" sz="1400" i="1" noProof="0" dirty="0">
                <a:solidFill>
                  <a:srgbClr val="0000FF"/>
                </a:solidFill>
              </a:rPr>
              <a:t>sind die</a:t>
            </a:r>
          </a:p>
          <a:p>
            <a:pPr algn="ctr"/>
            <a:r>
              <a:rPr lang="de-DE" sz="1400" i="1" noProof="0" dirty="0">
                <a:solidFill>
                  <a:srgbClr val="0000FF"/>
                </a:solidFill>
              </a:rPr>
              <a:t>häufigen</a:t>
            </a:r>
          </a:p>
          <a:p>
            <a:pPr algn="ctr"/>
            <a:r>
              <a:rPr lang="de-DE" sz="1400" i="1" noProof="0" dirty="0">
                <a:solidFill>
                  <a:srgbClr val="0000FF"/>
                </a:solidFill>
              </a:rPr>
              <a:t>Symptome der</a:t>
            </a:r>
          </a:p>
          <a:p>
            <a:pPr algn="ctr"/>
            <a:r>
              <a:rPr lang="de-DE" sz="1400" i="1" noProof="0" dirty="0">
                <a:solidFill>
                  <a:srgbClr val="0000FF"/>
                </a:solidFill>
              </a:rPr>
              <a:t>HTN-Retinopathie?</a:t>
            </a:r>
          </a:p>
        </p:txBody>
      </p:sp>
    </p:spTree>
    <p:extLst>
      <p:ext uri="{BB962C8B-B14F-4D97-AF65-F5344CB8AC3E}">
        <p14:creationId xmlns:p14="http://schemas.microsoft.com/office/powerpoint/2010/main" val="24994451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32</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rgbClr val="0000FF"/>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sp>
        <p:nvSpPr>
          <p:cNvPr id="10" name="TextBox 9">
            <a:extLst>
              <a:ext uri="{FF2B5EF4-FFF2-40B4-BE49-F238E27FC236}">
                <a16:creationId xmlns:a16="http://schemas.microsoft.com/office/drawing/2014/main" id="{7F1A8AEC-934B-489E-9A78-E4775A72A052}"/>
              </a:ext>
            </a:extLst>
          </p:cNvPr>
          <p:cNvSpPr txBox="1"/>
          <p:nvPr/>
        </p:nvSpPr>
        <p:spPr>
          <a:xfrm>
            <a:off x="6848165" y="2895600"/>
            <a:ext cx="325730" cy="369332"/>
          </a:xfrm>
          <a:prstGeom prst="rect">
            <a:avLst/>
          </a:prstGeom>
          <a:noFill/>
        </p:spPr>
        <p:txBody>
          <a:bodyPr wrap="square" lIns="25400" tIns="12700" rIns="25400" bIns="12700" rtlCol="0">
            <a:spAutoFit/>
          </a:bodyPr>
          <a:lstStyle/>
          <a:p>
            <a:pPr algn="ctr"/>
            <a:r>
              <a:rPr lang="de-DE" sz="1200" b="1" i="1" noProof="0" dirty="0">
                <a:solidFill>
                  <a:srgbClr val="0000FF"/>
                </a:solidFill>
              </a:rPr>
              <a:t>?</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28" name="TextBox 27">
            <a:extLst>
              <a:ext uri="{FF2B5EF4-FFF2-40B4-BE49-F238E27FC236}">
                <a16:creationId xmlns:a16="http://schemas.microsoft.com/office/drawing/2014/main" id="{30A6DC14-B23F-45DD-A499-6B617E3C289C}"/>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40" name="Straight Arrow Connector 39">
            <a:extLst>
              <a:ext uri="{FF2B5EF4-FFF2-40B4-BE49-F238E27FC236}">
                <a16:creationId xmlns:a16="http://schemas.microsoft.com/office/drawing/2014/main" id="{0E15A671-AF69-4807-B3BD-E4DBBAB2C1D5}"/>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61309F6-143D-4F5B-BDC8-AE5C411A00DE}"/>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ECE4BD2-A060-4E2A-92A3-EC0616459638}"/>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11" name="Straight Arrow Connector 10">
            <a:extLst>
              <a:ext uri="{FF2B5EF4-FFF2-40B4-BE49-F238E27FC236}">
                <a16:creationId xmlns:a16="http://schemas.microsoft.com/office/drawing/2014/main" id="{D71F5253-B330-4E95-D8A0-DC28F49F6A89}"/>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5017B95-525C-D78C-4FC2-8C3D210F5E6D}"/>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0909421F-6FBA-85E3-22E5-E1F13BAD73A7}"/>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4E61084-6B7C-E254-705B-3DEF14342AEB}"/>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8BB0BD6-5D10-D30E-3D4C-94244E62939E}"/>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64E9076-09C3-5E60-DA99-73C5437EF421}"/>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25">
            <a:extLst>
              <a:ext uri="{FF2B5EF4-FFF2-40B4-BE49-F238E27FC236}">
                <a16:creationId xmlns:a16="http://schemas.microsoft.com/office/drawing/2014/main" id="{6C77885A-8B22-7090-5742-969A2A1681A1}"/>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44" name="TextBox 35">
            <a:extLst>
              <a:ext uri="{FF2B5EF4-FFF2-40B4-BE49-F238E27FC236}">
                <a16:creationId xmlns:a16="http://schemas.microsoft.com/office/drawing/2014/main" id="{B23F80F5-FC82-377F-D23B-2BFBAE443DFF}"/>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46" name="TextBox 36">
            <a:extLst>
              <a:ext uri="{FF2B5EF4-FFF2-40B4-BE49-F238E27FC236}">
                <a16:creationId xmlns:a16="http://schemas.microsoft.com/office/drawing/2014/main" id="{153F135B-2E41-23DA-C84E-805548F24956}"/>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48" name="TextBox 37">
            <a:extLst>
              <a:ext uri="{FF2B5EF4-FFF2-40B4-BE49-F238E27FC236}">
                <a16:creationId xmlns:a16="http://schemas.microsoft.com/office/drawing/2014/main" id="{6CC3170A-6D7D-CC7E-2DCF-0658CB3CC577}"/>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50" name="TextBox 65">
            <a:extLst>
              <a:ext uri="{FF2B5EF4-FFF2-40B4-BE49-F238E27FC236}">
                <a16:creationId xmlns:a16="http://schemas.microsoft.com/office/drawing/2014/main" id="{C32D19B7-6F4D-72F7-0B67-3D89B571D4CE}"/>
              </a:ext>
            </a:extLst>
          </p:cNvPr>
          <p:cNvSpPr txBox="1"/>
          <p:nvPr/>
        </p:nvSpPr>
        <p:spPr>
          <a:xfrm>
            <a:off x="3047999" y="4884708"/>
            <a:ext cx="2133601"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Arteriovenöses</a:t>
            </a:r>
            <a:r>
              <a:rPr lang="en-US" sz="1400" dirty="0">
                <a:solidFill>
                  <a:schemeClr val="bg1">
                    <a:lumMod val="75000"/>
                  </a:schemeClr>
                </a:solidFill>
              </a:rPr>
              <a:t> </a:t>
            </a:r>
            <a:r>
              <a:rPr lang="en-US" sz="1400" dirty="0" err="1">
                <a:solidFill>
                  <a:schemeClr val="bg1">
                    <a:lumMod val="75000"/>
                  </a:schemeClr>
                </a:solidFill>
              </a:rPr>
              <a:t>Kreuzungszeichen</a:t>
            </a:r>
            <a:endParaRPr lang="de-DE" sz="1400" noProof="0" dirty="0">
              <a:solidFill>
                <a:schemeClr val="bg1">
                  <a:lumMod val="75000"/>
                </a:schemeClr>
              </a:solidFill>
            </a:endParaRPr>
          </a:p>
        </p:txBody>
      </p:sp>
      <p:sp>
        <p:nvSpPr>
          <p:cNvPr id="52" name="TextBox 71">
            <a:extLst>
              <a:ext uri="{FF2B5EF4-FFF2-40B4-BE49-F238E27FC236}">
                <a16:creationId xmlns:a16="http://schemas.microsoft.com/office/drawing/2014/main" id="{7ECC2A10-F694-6AA7-3311-CB017DB676E2}"/>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Tree>
    <p:extLst>
      <p:ext uri="{BB962C8B-B14F-4D97-AF65-F5344CB8AC3E}">
        <p14:creationId xmlns:p14="http://schemas.microsoft.com/office/powerpoint/2010/main" val="23284446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33</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1"/>
            <a:ext cx="841248" cy="402336"/>
          </a:xfrm>
          <a:prstGeom prst="rect">
            <a:avLst/>
          </a:prstGeom>
          <a:noFill/>
        </p:spPr>
        <p:txBody>
          <a:bodyPr wrap="square" lIns="25400" tIns="12700" rIns="25400" bIns="12700" rtlCol="0">
            <a:noAutofit/>
          </a:bodyPr>
          <a:lstStyle/>
          <a:p>
            <a:r>
              <a:rPr lang="de-DE" sz="2000" noProof="0" dirty="0">
                <a:solidFill>
                  <a:srgbClr val="0000FF"/>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7"/>
            <a:ext cx="1380744" cy="274320"/>
          </a:xfrm>
          <a:prstGeom prst="rect">
            <a:avLst/>
          </a:prstGeom>
          <a:noFill/>
        </p:spPr>
        <p:txBody>
          <a:bodyPr wrap="square" lIns="25400" tIns="12700" rIns="25400" bIns="12700" rtlCol="0">
            <a:noAutofit/>
          </a:bodyPr>
          <a:lstStyle/>
          <a:p>
            <a:pPr algn="ctr"/>
            <a:r>
              <a:rPr lang="de-DE" sz="1600" noProof="0" dirty="0">
                <a:solidFill>
                  <a:srgbClr val="0000FF"/>
                </a:solidFill>
              </a:rPr>
              <a:t>Vasospasmus</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7">
            <a:extLst>
              <a:ext uri="{FF2B5EF4-FFF2-40B4-BE49-F238E27FC236}">
                <a16:creationId xmlns:a16="http://schemas.microsoft.com/office/drawing/2014/main" id="{3BD946F0-DD8A-22C6-4B7E-B338FBC921AD}"/>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42" name="TextBox 8">
            <a:extLst>
              <a:ext uri="{FF2B5EF4-FFF2-40B4-BE49-F238E27FC236}">
                <a16:creationId xmlns:a16="http://schemas.microsoft.com/office/drawing/2014/main" id="{C544BA36-A0FC-DB5D-EE45-E5E792D5681E}"/>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43" name="Straight Arrow Connector 21">
            <a:extLst>
              <a:ext uri="{FF2B5EF4-FFF2-40B4-BE49-F238E27FC236}">
                <a16:creationId xmlns:a16="http://schemas.microsoft.com/office/drawing/2014/main" id="{8E42F5CC-A397-8242-9D4D-3456899C0A06}"/>
              </a:ext>
            </a:extLst>
          </p:cNvPr>
          <p:cNvCxnSpPr>
            <a:cxnSpLocks/>
            <a:endCxn id="42"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22">
            <a:extLst>
              <a:ext uri="{FF2B5EF4-FFF2-40B4-BE49-F238E27FC236}">
                <a16:creationId xmlns:a16="http://schemas.microsoft.com/office/drawing/2014/main" id="{255E2571-B967-9D06-64C7-E789321AD944}"/>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45" name="TextBox 27">
            <a:extLst>
              <a:ext uri="{FF2B5EF4-FFF2-40B4-BE49-F238E27FC236}">
                <a16:creationId xmlns:a16="http://schemas.microsoft.com/office/drawing/2014/main" id="{A13A8343-5873-00CB-07ED-A71509569DC8}"/>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46" name="Straight Arrow Connector 39">
            <a:extLst>
              <a:ext uri="{FF2B5EF4-FFF2-40B4-BE49-F238E27FC236}">
                <a16:creationId xmlns:a16="http://schemas.microsoft.com/office/drawing/2014/main" id="{CFE8B3B0-1999-039F-0B16-C6C7734406DE}"/>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32">
            <a:extLst>
              <a:ext uri="{FF2B5EF4-FFF2-40B4-BE49-F238E27FC236}">
                <a16:creationId xmlns:a16="http://schemas.microsoft.com/office/drawing/2014/main" id="{A4C22536-D691-1C6A-A487-FC2A7627F7ED}"/>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49" name="TextBox 12">
            <a:extLst>
              <a:ext uri="{FF2B5EF4-FFF2-40B4-BE49-F238E27FC236}">
                <a16:creationId xmlns:a16="http://schemas.microsoft.com/office/drawing/2014/main" id="{70571BBB-7660-A3C3-646F-A1178822A6E8}"/>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51" name="Straight Arrow Connector 10">
            <a:extLst>
              <a:ext uri="{FF2B5EF4-FFF2-40B4-BE49-F238E27FC236}">
                <a16:creationId xmlns:a16="http://schemas.microsoft.com/office/drawing/2014/main" id="{2B42A9F7-DBEF-F6E9-B492-404BB90002B5}"/>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13">
            <a:extLst>
              <a:ext uri="{FF2B5EF4-FFF2-40B4-BE49-F238E27FC236}">
                <a16:creationId xmlns:a16="http://schemas.microsoft.com/office/drawing/2014/main" id="{1740191C-9D4E-3833-DA4D-1FAB6F314791}"/>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14">
            <a:extLst>
              <a:ext uri="{FF2B5EF4-FFF2-40B4-BE49-F238E27FC236}">
                <a16:creationId xmlns:a16="http://schemas.microsoft.com/office/drawing/2014/main" id="{79F06348-8738-1CB9-9769-D637DA7C3CB2}"/>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15">
            <a:extLst>
              <a:ext uri="{FF2B5EF4-FFF2-40B4-BE49-F238E27FC236}">
                <a16:creationId xmlns:a16="http://schemas.microsoft.com/office/drawing/2014/main" id="{CC1E6D3A-2E65-888C-3453-CF67A5EB8728}"/>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16">
            <a:extLst>
              <a:ext uri="{FF2B5EF4-FFF2-40B4-BE49-F238E27FC236}">
                <a16:creationId xmlns:a16="http://schemas.microsoft.com/office/drawing/2014/main" id="{C9D5D9C5-1B3B-8371-36C9-EE5291974AE1}"/>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18">
            <a:extLst>
              <a:ext uri="{FF2B5EF4-FFF2-40B4-BE49-F238E27FC236}">
                <a16:creationId xmlns:a16="http://schemas.microsoft.com/office/drawing/2014/main" id="{8A7F24D8-E854-6445-ABA6-357A2EF72921}"/>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25">
            <a:extLst>
              <a:ext uri="{FF2B5EF4-FFF2-40B4-BE49-F238E27FC236}">
                <a16:creationId xmlns:a16="http://schemas.microsoft.com/office/drawing/2014/main" id="{F526BF56-7A00-61D9-7135-328A26C90D88}"/>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61" name="TextBox 35">
            <a:extLst>
              <a:ext uri="{FF2B5EF4-FFF2-40B4-BE49-F238E27FC236}">
                <a16:creationId xmlns:a16="http://schemas.microsoft.com/office/drawing/2014/main" id="{45F8A084-93C7-CC09-29EE-2EA24B0762B3}"/>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62" name="TextBox 36">
            <a:extLst>
              <a:ext uri="{FF2B5EF4-FFF2-40B4-BE49-F238E27FC236}">
                <a16:creationId xmlns:a16="http://schemas.microsoft.com/office/drawing/2014/main" id="{EDBB8BDE-6DDF-639B-09F0-4916888DD8F4}"/>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63" name="TextBox 37">
            <a:extLst>
              <a:ext uri="{FF2B5EF4-FFF2-40B4-BE49-F238E27FC236}">
                <a16:creationId xmlns:a16="http://schemas.microsoft.com/office/drawing/2014/main" id="{8B291190-AFE1-9914-7648-D06DFEBBF307}"/>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64" name="TextBox 71">
            <a:extLst>
              <a:ext uri="{FF2B5EF4-FFF2-40B4-BE49-F238E27FC236}">
                <a16:creationId xmlns:a16="http://schemas.microsoft.com/office/drawing/2014/main" id="{5F892E1B-693C-F7BD-1EE5-AF218F387D49}"/>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66" name="TextBox 65">
            <a:extLst>
              <a:ext uri="{FF2B5EF4-FFF2-40B4-BE49-F238E27FC236}">
                <a16:creationId xmlns:a16="http://schemas.microsoft.com/office/drawing/2014/main" id="{7F0B6A5C-DE31-3A51-5034-95EF57414143}"/>
              </a:ext>
            </a:extLst>
          </p:cNvPr>
          <p:cNvSpPr txBox="1"/>
          <p:nvPr/>
        </p:nvSpPr>
        <p:spPr>
          <a:xfrm>
            <a:off x="3047999" y="4884708"/>
            <a:ext cx="2133601"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Arteriovenöses</a:t>
            </a:r>
            <a:r>
              <a:rPr lang="en-US" sz="1400" dirty="0">
                <a:solidFill>
                  <a:schemeClr val="bg1">
                    <a:lumMod val="75000"/>
                  </a:schemeClr>
                </a:solidFill>
              </a:rPr>
              <a:t> </a:t>
            </a:r>
            <a:r>
              <a:rPr lang="en-US" sz="1400" dirty="0" err="1">
                <a:solidFill>
                  <a:schemeClr val="bg1">
                    <a:lumMod val="75000"/>
                  </a:schemeClr>
                </a:solidFill>
              </a:rPr>
              <a:t>Kreuzungszeichen</a:t>
            </a:r>
            <a:endParaRPr lang="de-DE" sz="1400" noProof="0" dirty="0">
              <a:solidFill>
                <a:schemeClr val="bg1">
                  <a:lumMod val="75000"/>
                </a:schemeClr>
              </a:solidFill>
            </a:endParaRPr>
          </a:p>
        </p:txBody>
      </p:sp>
    </p:spTree>
    <p:extLst>
      <p:ext uri="{BB962C8B-B14F-4D97-AF65-F5344CB8AC3E}">
        <p14:creationId xmlns:p14="http://schemas.microsoft.com/office/powerpoint/2010/main" val="7956029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34</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rgbClr val="0000FF"/>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rgbClr val="0000FF"/>
                </a:solidFill>
              </a:rPr>
              <a:t>Vasospasmus</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t>Welche Pathologien (2) treten typischerweise auf?</a:t>
            </a:r>
          </a:p>
        </p:txBody>
      </p:sp>
      <p:sp>
        <p:nvSpPr>
          <p:cNvPr id="35" name="TextBox 34">
            <a:extLst>
              <a:ext uri="{FF2B5EF4-FFF2-40B4-BE49-F238E27FC236}">
                <a16:creationId xmlns:a16="http://schemas.microsoft.com/office/drawing/2014/main" id="{A237F7F4-9FEF-4DFF-9CBB-C12741081BF5}"/>
              </a:ext>
            </a:extLst>
          </p:cNvPr>
          <p:cNvSpPr txBox="1"/>
          <p:nvPr/>
        </p:nvSpPr>
        <p:spPr>
          <a:xfrm>
            <a:off x="5239511" y="4270248"/>
            <a:ext cx="3904488" cy="274320"/>
          </a:xfrm>
          <a:prstGeom prst="rect">
            <a:avLst/>
          </a:prstGeom>
          <a:noFill/>
        </p:spPr>
        <p:txBody>
          <a:bodyPr wrap="none" lIns="25400" tIns="12700" rIns="25400" bIns="12700" rtlCol="0">
            <a:noAutofit/>
          </a:bodyPr>
          <a:lstStyle/>
          <a:p>
            <a:pPr algn="ctr"/>
            <a:r>
              <a:rPr lang="de-DE" sz="1600" noProof="0" dirty="0">
                <a:solidFill>
                  <a:schemeClr val="bg1"/>
                </a:solidFill>
              </a:rPr>
              <a:t>Choroidopathie </a:t>
            </a:r>
            <a:r>
              <a:rPr lang="de-DE" sz="1600" noProof="0" dirty="0">
                <a:solidFill>
                  <a:srgbClr val="0000FF"/>
                </a:solidFill>
              </a:rPr>
              <a:t>und </a:t>
            </a:r>
            <a:r>
              <a:rPr lang="de-DE" sz="1600" noProof="0" dirty="0">
                <a:solidFill>
                  <a:schemeClr val="bg1"/>
                </a:solidFill>
              </a:rPr>
              <a:t>Optikusneuropathie</a:t>
            </a:r>
          </a:p>
        </p:txBody>
      </p:sp>
      <p:sp>
        <p:nvSpPr>
          <p:cNvPr id="39" name="TextBox 38">
            <a:extLst>
              <a:ext uri="{FF2B5EF4-FFF2-40B4-BE49-F238E27FC236}">
                <a16:creationId xmlns:a16="http://schemas.microsoft.com/office/drawing/2014/main" id="{EF50426C-AE9C-4AEA-BAB3-F5708CD07E3B}"/>
              </a:ext>
            </a:extLst>
          </p:cNvPr>
          <p:cNvSpPr txBox="1"/>
          <p:nvPr/>
        </p:nvSpPr>
        <p:spPr>
          <a:xfrm>
            <a:off x="6019800" y="4278868"/>
            <a:ext cx="325730" cy="369332"/>
          </a:xfrm>
          <a:prstGeom prst="rect">
            <a:avLst/>
          </a:prstGeom>
          <a:noFill/>
        </p:spPr>
        <p:txBody>
          <a:bodyPr wrap="square" lIns="25400" tIns="12700" rIns="25400" bIns="12700" rtlCol="0">
            <a:spAutoFit/>
          </a:bodyPr>
          <a:lstStyle/>
          <a:p>
            <a:r>
              <a:rPr lang="de-DE" sz="1200" b="1" i="1" noProof="0" dirty="0">
                <a:solidFill>
                  <a:srgbClr val="0000FF"/>
                </a:solidFill>
              </a:rPr>
              <a:t>?</a:t>
            </a:r>
          </a:p>
        </p:txBody>
      </p:sp>
      <p:sp>
        <p:nvSpPr>
          <p:cNvPr id="42" name="TextBox 41">
            <a:extLst>
              <a:ext uri="{FF2B5EF4-FFF2-40B4-BE49-F238E27FC236}">
                <a16:creationId xmlns:a16="http://schemas.microsoft.com/office/drawing/2014/main" id="{A69E5273-C0C8-4966-A95E-C97727FBA34F}"/>
              </a:ext>
            </a:extLst>
          </p:cNvPr>
          <p:cNvSpPr txBox="1"/>
          <p:nvPr/>
        </p:nvSpPr>
        <p:spPr>
          <a:xfrm>
            <a:off x="7751470" y="4267200"/>
            <a:ext cx="325730" cy="369332"/>
          </a:xfrm>
          <a:prstGeom prst="rect">
            <a:avLst/>
          </a:prstGeom>
          <a:noFill/>
        </p:spPr>
        <p:txBody>
          <a:bodyPr wrap="square" lIns="25400" tIns="12700" rIns="25400" bIns="12700" rtlCol="0">
            <a:spAutoFit/>
          </a:bodyPr>
          <a:lstStyle/>
          <a:p>
            <a:r>
              <a:rPr lang="de-DE" sz="1200" b="1" i="1" noProof="0" dirty="0">
                <a:solidFill>
                  <a:srgbClr val="0000FF"/>
                </a:solidFill>
              </a:rPr>
              <a:t>?</a:t>
            </a:r>
          </a:p>
        </p:txBody>
      </p:sp>
      <p:sp>
        <p:nvSpPr>
          <p:cNvPr id="46" name="TextBox 7">
            <a:extLst>
              <a:ext uri="{FF2B5EF4-FFF2-40B4-BE49-F238E27FC236}">
                <a16:creationId xmlns:a16="http://schemas.microsoft.com/office/drawing/2014/main" id="{8BE9ADA5-E28F-616C-83CD-C7D7D7D1E4BC}"/>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47" name="TextBox 8">
            <a:extLst>
              <a:ext uri="{FF2B5EF4-FFF2-40B4-BE49-F238E27FC236}">
                <a16:creationId xmlns:a16="http://schemas.microsoft.com/office/drawing/2014/main" id="{BFD2D61B-DE48-9C9A-16C3-F4D22842EFCF}"/>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49" name="Straight Arrow Connector 21">
            <a:extLst>
              <a:ext uri="{FF2B5EF4-FFF2-40B4-BE49-F238E27FC236}">
                <a16:creationId xmlns:a16="http://schemas.microsoft.com/office/drawing/2014/main" id="{C1CC3457-5FBD-DEE6-C2C5-4BF10CC41703}"/>
              </a:ext>
            </a:extLst>
          </p:cNvPr>
          <p:cNvCxnSpPr>
            <a:cxnSpLocks/>
            <a:endCxn id="47"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22">
            <a:extLst>
              <a:ext uri="{FF2B5EF4-FFF2-40B4-BE49-F238E27FC236}">
                <a16:creationId xmlns:a16="http://schemas.microsoft.com/office/drawing/2014/main" id="{6F02FAC5-06D9-97CA-17B3-CC1351013314}"/>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53" name="TextBox 27">
            <a:extLst>
              <a:ext uri="{FF2B5EF4-FFF2-40B4-BE49-F238E27FC236}">
                <a16:creationId xmlns:a16="http://schemas.microsoft.com/office/drawing/2014/main" id="{A2FAC43F-51BD-5CA2-4956-8C69122280EF}"/>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55" name="Straight Arrow Connector 39">
            <a:extLst>
              <a:ext uri="{FF2B5EF4-FFF2-40B4-BE49-F238E27FC236}">
                <a16:creationId xmlns:a16="http://schemas.microsoft.com/office/drawing/2014/main" id="{5162D505-B5F3-EB98-2FFB-7A50C2FBB853}"/>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32">
            <a:extLst>
              <a:ext uri="{FF2B5EF4-FFF2-40B4-BE49-F238E27FC236}">
                <a16:creationId xmlns:a16="http://schemas.microsoft.com/office/drawing/2014/main" id="{EF9E870C-9124-5F8A-B506-D1AD4F0483B9}"/>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58" name="TextBox 12">
            <a:extLst>
              <a:ext uri="{FF2B5EF4-FFF2-40B4-BE49-F238E27FC236}">
                <a16:creationId xmlns:a16="http://schemas.microsoft.com/office/drawing/2014/main" id="{B26E8D76-FEA4-02F1-44DA-703E514E6E8B}"/>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59" name="Straight Arrow Connector 10">
            <a:extLst>
              <a:ext uri="{FF2B5EF4-FFF2-40B4-BE49-F238E27FC236}">
                <a16:creationId xmlns:a16="http://schemas.microsoft.com/office/drawing/2014/main" id="{D0B95E11-3D77-558A-F7F9-19200E1196A2}"/>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13">
            <a:extLst>
              <a:ext uri="{FF2B5EF4-FFF2-40B4-BE49-F238E27FC236}">
                <a16:creationId xmlns:a16="http://schemas.microsoft.com/office/drawing/2014/main" id="{1AA5D5EE-011D-6D3F-D839-537750126F8C}"/>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14">
            <a:extLst>
              <a:ext uri="{FF2B5EF4-FFF2-40B4-BE49-F238E27FC236}">
                <a16:creationId xmlns:a16="http://schemas.microsoft.com/office/drawing/2014/main" id="{C104D226-A586-6A03-1D3F-6EDA0DB20AA0}"/>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15">
            <a:extLst>
              <a:ext uri="{FF2B5EF4-FFF2-40B4-BE49-F238E27FC236}">
                <a16:creationId xmlns:a16="http://schemas.microsoft.com/office/drawing/2014/main" id="{4FD4AC1F-1B09-E022-1321-745D37440ED6}"/>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16">
            <a:extLst>
              <a:ext uri="{FF2B5EF4-FFF2-40B4-BE49-F238E27FC236}">
                <a16:creationId xmlns:a16="http://schemas.microsoft.com/office/drawing/2014/main" id="{A0CC7F4D-4641-AC1E-CB05-262BFCF098E5}"/>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18">
            <a:extLst>
              <a:ext uri="{FF2B5EF4-FFF2-40B4-BE49-F238E27FC236}">
                <a16:creationId xmlns:a16="http://schemas.microsoft.com/office/drawing/2014/main" id="{FB6BDA5A-290D-D941-5D3F-DC350DE4DB37}"/>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5" name="TextBox 25">
            <a:extLst>
              <a:ext uri="{FF2B5EF4-FFF2-40B4-BE49-F238E27FC236}">
                <a16:creationId xmlns:a16="http://schemas.microsoft.com/office/drawing/2014/main" id="{19039513-A1FA-1933-A03F-83C385ACDDD0}"/>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66" name="TextBox 35">
            <a:extLst>
              <a:ext uri="{FF2B5EF4-FFF2-40B4-BE49-F238E27FC236}">
                <a16:creationId xmlns:a16="http://schemas.microsoft.com/office/drawing/2014/main" id="{2E20AECD-B713-C990-6FE1-8A05287F4CBA}"/>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67" name="TextBox 36">
            <a:extLst>
              <a:ext uri="{FF2B5EF4-FFF2-40B4-BE49-F238E27FC236}">
                <a16:creationId xmlns:a16="http://schemas.microsoft.com/office/drawing/2014/main" id="{8515546E-E0BD-5382-BDC0-584DCA5140BE}"/>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68" name="TextBox 37">
            <a:extLst>
              <a:ext uri="{FF2B5EF4-FFF2-40B4-BE49-F238E27FC236}">
                <a16:creationId xmlns:a16="http://schemas.microsoft.com/office/drawing/2014/main" id="{3F9DDB99-D85B-E739-0780-41F838095F06}"/>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70" name="TextBox 71">
            <a:extLst>
              <a:ext uri="{FF2B5EF4-FFF2-40B4-BE49-F238E27FC236}">
                <a16:creationId xmlns:a16="http://schemas.microsoft.com/office/drawing/2014/main" id="{F125369D-2234-0B06-C9A2-053EB4F2FEFF}"/>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72" name="TextBox 65">
            <a:extLst>
              <a:ext uri="{FF2B5EF4-FFF2-40B4-BE49-F238E27FC236}">
                <a16:creationId xmlns:a16="http://schemas.microsoft.com/office/drawing/2014/main" id="{412D7A80-8191-D884-7341-CE03870E3F68}"/>
              </a:ext>
            </a:extLst>
          </p:cNvPr>
          <p:cNvSpPr txBox="1"/>
          <p:nvPr/>
        </p:nvSpPr>
        <p:spPr>
          <a:xfrm>
            <a:off x="3047999" y="4884708"/>
            <a:ext cx="2133601"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Arteriovenöses</a:t>
            </a:r>
            <a:r>
              <a:rPr lang="en-US" sz="1400" dirty="0">
                <a:solidFill>
                  <a:schemeClr val="bg1">
                    <a:lumMod val="75000"/>
                  </a:schemeClr>
                </a:solidFill>
              </a:rPr>
              <a:t> </a:t>
            </a:r>
            <a:r>
              <a:rPr lang="en-US" sz="1400" dirty="0" err="1">
                <a:solidFill>
                  <a:schemeClr val="bg1">
                    <a:lumMod val="75000"/>
                  </a:schemeClr>
                </a:solidFill>
              </a:rPr>
              <a:t>Kreuzungszeichen</a:t>
            </a:r>
            <a:endParaRPr lang="de-DE" sz="1400" noProof="0" dirty="0">
              <a:solidFill>
                <a:schemeClr val="bg1">
                  <a:lumMod val="75000"/>
                </a:schemeClr>
              </a:solidFill>
            </a:endParaRPr>
          </a:p>
        </p:txBody>
      </p:sp>
    </p:spTree>
    <p:extLst>
      <p:ext uri="{BB962C8B-B14F-4D97-AF65-F5344CB8AC3E}">
        <p14:creationId xmlns:p14="http://schemas.microsoft.com/office/powerpoint/2010/main" val="2413322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35</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rgbClr val="0000FF"/>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rgbClr val="0000FF"/>
                </a:solidFill>
              </a:rPr>
              <a:t>Vasospasmus</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1" y="4270248"/>
            <a:ext cx="3904488" cy="274320"/>
          </a:xfrm>
          <a:prstGeom prst="rect">
            <a:avLst/>
          </a:prstGeom>
          <a:noFill/>
        </p:spPr>
        <p:txBody>
          <a:bodyPr wrap="none" lIns="25400" tIns="12700" rIns="25400" bIns="12700" rtlCol="0">
            <a:noAutofit/>
          </a:bodyPr>
          <a:lstStyle/>
          <a:p>
            <a:pPr algn="ctr"/>
            <a:r>
              <a:rPr lang="de-DE" sz="1600" noProof="0" dirty="0">
                <a:solidFill>
                  <a:srgbClr val="0000FF"/>
                </a:solidFill>
              </a:rPr>
              <a:t>Choroidopathie und Optikusneuropathie</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9E99119-FD85-4558-B64D-98EAD09233F5}"/>
              </a:ext>
            </a:extLst>
          </p:cNvPr>
          <p:cNvSpPr txBox="1"/>
          <p:nvPr/>
        </p:nvSpPr>
        <p:spPr>
          <a:xfrm>
            <a:off x="5202936" y="3584447"/>
            <a:ext cx="3557016" cy="521208"/>
          </a:xfrm>
          <a:prstGeom prst="rect">
            <a:avLst/>
          </a:prstGeom>
          <a:solidFill>
            <a:schemeClr val="bg1"/>
          </a:solidFill>
        </p:spPr>
        <p:txBody>
          <a:bodyPr wrap="square" lIns="25400" tIns="12700" rIns="25400" bIns="12700" rtlCol="0">
            <a:noAutofit/>
          </a:bodyPr>
          <a:lstStyle/>
          <a:p>
            <a:pPr algn="ctr"/>
            <a:r>
              <a:rPr lang="de-DE" sz="1600" i="1" noProof="0" dirty="0"/>
              <a:t>Welche Pathologien (2) treten typischerweise auf?</a:t>
            </a:r>
          </a:p>
        </p:txBody>
      </p:sp>
      <p:sp>
        <p:nvSpPr>
          <p:cNvPr id="32" name="TextBox 36">
            <a:extLst>
              <a:ext uri="{FF2B5EF4-FFF2-40B4-BE49-F238E27FC236}">
                <a16:creationId xmlns:a16="http://schemas.microsoft.com/office/drawing/2014/main" id="{13DE7AD6-3D96-EDE0-40DB-4A1FF05B9605}"/>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43" name="TextBox 7">
            <a:extLst>
              <a:ext uri="{FF2B5EF4-FFF2-40B4-BE49-F238E27FC236}">
                <a16:creationId xmlns:a16="http://schemas.microsoft.com/office/drawing/2014/main" id="{60B3FB17-9BE8-2CC8-A592-58DF778615E2}"/>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45" name="TextBox 8">
            <a:extLst>
              <a:ext uri="{FF2B5EF4-FFF2-40B4-BE49-F238E27FC236}">
                <a16:creationId xmlns:a16="http://schemas.microsoft.com/office/drawing/2014/main" id="{A34D0A13-3620-E942-F383-8F6862EDBFEA}"/>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46" name="Straight Arrow Connector 21">
            <a:extLst>
              <a:ext uri="{FF2B5EF4-FFF2-40B4-BE49-F238E27FC236}">
                <a16:creationId xmlns:a16="http://schemas.microsoft.com/office/drawing/2014/main" id="{9EADA52C-4E57-0741-EA0B-D1F60D70147D}"/>
              </a:ext>
            </a:extLst>
          </p:cNvPr>
          <p:cNvCxnSpPr>
            <a:cxnSpLocks/>
            <a:endCxn id="45"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22">
            <a:extLst>
              <a:ext uri="{FF2B5EF4-FFF2-40B4-BE49-F238E27FC236}">
                <a16:creationId xmlns:a16="http://schemas.microsoft.com/office/drawing/2014/main" id="{3492303E-0522-17F3-1957-6967771248BA}"/>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49" name="TextBox 27">
            <a:extLst>
              <a:ext uri="{FF2B5EF4-FFF2-40B4-BE49-F238E27FC236}">
                <a16:creationId xmlns:a16="http://schemas.microsoft.com/office/drawing/2014/main" id="{2AB0558D-D6A1-C6DC-922B-2A9D1A92BD7B}"/>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51" name="Straight Arrow Connector 39">
            <a:extLst>
              <a:ext uri="{FF2B5EF4-FFF2-40B4-BE49-F238E27FC236}">
                <a16:creationId xmlns:a16="http://schemas.microsoft.com/office/drawing/2014/main" id="{2BE2B64C-9D45-AC07-0714-7701D17D9DC1}"/>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32">
            <a:extLst>
              <a:ext uri="{FF2B5EF4-FFF2-40B4-BE49-F238E27FC236}">
                <a16:creationId xmlns:a16="http://schemas.microsoft.com/office/drawing/2014/main" id="{49FAD601-4B69-C448-4067-F406FA98534C}"/>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55" name="TextBox 12">
            <a:extLst>
              <a:ext uri="{FF2B5EF4-FFF2-40B4-BE49-F238E27FC236}">
                <a16:creationId xmlns:a16="http://schemas.microsoft.com/office/drawing/2014/main" id="{74810024-623C-EC45-37F5-C4E6A981594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56" name="Straight Arrow Connector 10">
            <a:extLst>
              <a:ext uri="{FF2B5EF4-FFF2-40B4-BE49-F238E27FC236}">
                <a16:creationId xmlns:a16="http://schemas.microsoft.com/office/drawing/2014/main" id="{A8F45D42-C8CF-70D4-0CBC-295D4D74C091}"/>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13">
            <a:extLst>
              <a:ext uri="{FF2B5EF4-FFF2-40B4-BE49-F238E27FC236}">
                <a16:creationId xmlns:a16="http://schemas.microsoft.com/office/drawing/2014/main" id="{719EA9A3-B1C9-8F04-6E17-00D3BF41A16F}"/>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14">
            <a:extLst>
              <a:ext uri="{FF2B5EF4-FFF2-40B4-BE49-F238E27FC236}">
                <a16:creationId xmlns:a16="http://schemas.microsoft.com/office/drawing/2014/main" id="{01D62C37-A9B8-5745-F119-48E094849FEC}"/>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15">
            <a:extLst>
              <a:ext uri="{FF2B5EF4-FFF2-40B4-BE49-F238E27FC236}">
                <a16:creationId xmlns:a16="http://schemas.microsoft.com/office/drawing/2014/main" id="{C18C48E0-94E0-8EA4-6FB8-35775F3F78DB}"/>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16">
            <a:extLst>
              <a:ext uri="{FF2B5EF4-FFF2-40B4-BE49-F238E27FC236}">
                <a16:creationId xmlns:a16="http://schemas.microsoft.com/office/drawing/2014/main" id="{518816FB-ACB8-6F69-906D-69678AA95086}"/>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18">
            <a:extLst>
              <a:ext uri="{FF2B5EF4-FFF2-40B4-BE49-F238E27FC236}">
                <a16:creationId xmlns:a16="http://schemas.microsoft.com/office/drawing/2014/main" id="{99EA4FE3-4D99-6582-281E-ACF1F6DB6312}"/>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25">
            <a:extLst>
              <a:ext uri="{FF2B5EF4-FFF2-40B4-BE49-F238E27FC236}">
                <a16:creationId xmlns:a16="http://schemas.microsoft.com/office/drawing/2014/main" id="{97689D82-46D5-45EF-70C0-CBD5043EC0E5}"/>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64" name="TextBox 35">
            <a:extLst>
              <a:ext uri="{FF2B5EF4-FFF2-40B4-BE49-F238E27FC236}">
                <a16:creationId xmlns:a16="http://schemas.microsoft.com/office/drawing/2014/main" id="{2E7F628F-AF8C-5909-FDEC-A7B9E0F9CB4B}"/>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65" name="TextBox 36">
            <a:extLst>
              <a:ext uri="{FF2B5EF4-FFF2-40B4-BE49-F238E27FC236}">
                <a16:creationId xmlns:a16="http://schemas.microsoft.com/office/drawing/2014/main" id="{2325BD85-AA09-679F-588B-98E97D608774}"/>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66" name="TextBox 37">
            <a:extLst>
              <a:ext uri="{FF2B5EF4-FFF2-40B4-BE49-F238E27FC236}">
                <a16:creationId xmlns:a16="http://schemas.microsoft.com/office/drawing/2014/main" id="{6F36353F-E3ED-4D78-FC96-9BD6E1F17226}"/>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67" name="TextBox 71">
            <a:extLst>
              <a:ext uri="{FF2B5EF4-FFF2-40B4-BE49-F238E27FC236}">
                <a16:creationId xmlns:a16="http://schemas.microsoft.com/office/drawing/2014/main" id="{9796744B-9363-73E0-C34A-E6ED57B3C58B}"/>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70" name="TextBox 65">
            <a:extLst>
              <a:ext uri="{FF2B5EF4-FFF2-40B4-BE49-F238E27FC236}">
                <a16:creationId xmlns:a16="http://schemas.microsoft.com/office/drawing/2014/main" id="{A33DF9B8-A1D8-F4B5-886A-9229F4E8197C}"/>
              </a:ext>
            </a:extLst>
          </p:cNvPr>
          <p:cNvSpPr txBox="1"/>
          <p:nvPr/>
        </p:nvSpPr>
        <p:spPr>
          <a:xfrm>
            <a:off x="3047999" y="4884708"/>
            <a:ext cx="2133601"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Arteriovenöses</a:t>
            </a:r>
            <a:r>
              <a:rPr lang="en-US" sz="1400" dirty="0">
                <a:solidFill>
                  <a:schemeClr val="bg1">
                    <a:lumMod val="75000"/>
                  </a:schemeClr>
                </a:solidFill>
              </a:rPr>
              <a:t> </a:t>
            </a:r>
            <a:r>
              <a:rPr lang="en-US" sz="1400" dirty="0" err="1">
                <a:solidFill>
                  <a:schemeClr val="bg1">
                    <a:lumMod val="75000"/>
                  </a:schemeClr>
                </a:solidFill>
              </a:rPr>
              <a:t>Kreuzungszeichen</a:t>
            </a:r>
            <a:endParaRPr lang="de-DE" sz="1400" noProof="0" dirty="0">
              <a:solidFill>
                <a:schemeClr val="bg1">
                  <a:lumMod val="75000"/>
                </a:schemeClr>
              </a:solidFill>
            </a:endParaRPr>
          </a:p>
        </p:txBody>
      </p:sp>
    </p:spTree>
    <p:extLst>
      <p:ext uri="{BB962C8B-B14F-4D97-AF65-F5344CB8AC3E}">
        <p14:creationId xmlns:p14="http://schemas.microsoft.com/office/powerpoint/2010/main" val="34870113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Box 65">
            <a:extLst>
              <a:ext uri="{FF2B5EF4-FFF2-40B4-BE49-F238E27FC236}">
                <a16:creationId xmlns:a16="http://schemas.microsoft.com/office/drawing/2014/main" id="{B0CB9ED1-42F4-2034-9A3E-F66A5F42C36F}"/>
              </a:ext>
            </a:extLst>
          </p:cNvPr>
          <p:cNvSpPr txBox="1"/>
          <p:nvPr/>
        </p:nvSpPr>
        <p:spPr>
          <a:xfrm>
            <a:off x="3047999" y="4884708"/>
            <a:ext cx="2133601"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Arteriovenöses</a:t>
            </a:r>
            <a:r>
              <a:rPr lang="en-US" sz="1400" dirty="0">
                <a:solidFill>
                  <a:schemeClr val="bg1">
                    <a:lumMod val="75000"/>
                  </a:schemeClr>
                </a:solidFill>
              </a:rPr>
              <a:t> </a:t>
            </a:r>
            <a:r>
              <a:rPr lang="en-US" sz="1400" dirty="0" err="1">
                <a:solidFill>
                  <a:schemeClr val="bg1">
                    <a:lumMod val="75000"/>
                  </a:schemeClr>
                </a:solidFill>
              </a:rPr>
              <a:t>Kreuzungszeichen</a:t>
            </a:r>
            <a:endParaRPr lang="de-DE" sz="1400" noProof="0" dirty="0">
              <a:solidFill>
                <a:schemeClr val="bg1">
                  <a:lumMod val="75000"/>
                </a:schemeClr>
              </a:solidFill>
            </a:endParaRPr>
          </a:p>
        </p:txBody>
      </p:sp>
      <p:sp>
        <p:nvSpPr>
          <p:cNvPr id="70" name="TextBox 71">
            <a:extLst>
              <a:ext uri="{FF2B5EF4-FFF2-40B4-BE49-F238E27FC236}">
                <a16:creationId xmlns:a16="http://schemas.microsoft.com/office/drawing/2014/main" id="{EAD752AA-61E7-659B-DF34-61FE4EB0CC6C}"/>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dirty="0">
                <a:latin typeface="Arial" panose="020B0604020202020204" pitchFamily="34" charset="0"/>
              </a:rPr>
              <a:t>F</a:t>
            </a: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36</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b="1" noProof="0" dirty="0">
                <a:solidFill>
                  <a:srgbClr val="0000FF"/>
                </a:solidFill>
              </a:rPr>
              <a:t>Choroidopathie </a:t>
            </a:r>
            <a:r>
              <a:rPr lang="de-DE" sz="1600" noProof="0" dirty="0">
                <a:solidFill>
                  <a:schemeClr val="bg1">
                    <a:lumMod val="75000"/>
                  </a:schemeClr>
                </a:solidFill>
              </a:rPr>
              <a:t>und Optikusneuropathie</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35" name="TextBox 34">
            <a:extLst>
              <a:ext uri="{FF2B5EF4-FFF2-40B4-BE49-F238E27FC236}">
                <a16:creationId xmlns:a16="http://schemas.microsoft.com/office/drawing/2014/main" id="{C3337C0C-84EF-4B7B-9262-125115C7879B}"/>
              </a:ext>
            </a:extLst>
          </p:cNvPr>
          <p:cNvSpPr txBox="1"/>
          <p:nvPr/>
        </p:nvSpPr>
        <p:spPr>
          <a:xfrm>
            <a:off x="3513135" y="4646181"/>
            <a:ext cx="5486400" cy="1502976"/>
          </a:xfrm>
          <a:prstGeom prst="rect">
            <a:avLst/>
          </a:prstGeom>
          <a:solidFill>
            <a:schemeClr val="accent3">
              <a:lumMod val="85000"/>
            </a:schemeClr>
          </a:solidFill>
        </p:spPr>
        <p:txBody>
          <a:bodyPr wrap="square" lIns="25400" tIns="12700" rIns="25400" bIns="12700" rtlCol="0">
            <a:spAutoFit/>
          </a:bodyPr>
          <a:lstStyle/>
          <a:p>
            <a:r>
              <a:rPr lang="de-DE" sz="1600" i="1" noProof="0" dirty="0">
                <a:solidFill>
                  <a:srgbClr val="0000FF"/>
                </a:solidFill>
              </a:rPr>
              <a:t>Kurz gesagt, wie sieht die Pathophysiologie der HTNive-Choroidopathie aus?</a:t>
            </a:r>
            <a:endParaRPr lang="de-DE" sz="1600" i="1" noProof="0" dirty="0">
              <a:solidFill>
                <a:schemeClr val="accent3">
                  <a:lumMod val="85000"/>
                </a:schemeClr>
              </a:solidFill>
            </a:endParaRPr>
          </a:p>
          <a:p>
            <a:r>
              <a:rPr lang="de-DE" sz="1600" noProof="0" dirty="0">
                <a:solidFill>
                  <a:schemeClr val="accent3">
                    <a:lumMod val="85000"/>
                  </a:schemeClr>
                </a:solidFill>
              </a:rPr>
              <a:t>Ein Vasospasmus führt zu einer  lobulären Nichtdurchblutung  der Choriokapillaris. Akut sind diese nicht durchbluteten Flecken hypopigmentiert; mit der Zeit werden sie jedoch hyperpigmentiert. </a:t>
            </a:r>
          </a:p>
        </p:txBody>
      </p:sp>
      <p:sp>
        <p:nvSpPr>
          <p:cNvPr id="45" name="TextBox 36">
            <a:extLst>
              <a:ext uri="{FF2B5EF4-FFF2-40B4-BE49-F238E27FC236}">
                <a16:creationId xmlns:a16="http://schemas.microsoft.com/office/drawing/2014/main" id="{EA782DD7-6CD0-1C4F-A71C-5BC4D5466976}"/>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46" name="TextBox 7">
            <a:extLst>
              <a:ext uri="{FF2B5EF4-FFF2-40B4-BE49-F238E27FC236}">
                <a16:creationId xmlns:a16="http://schemas.microsoft.com/office/drawing/2014/main" id="{1E9500AF-B59A-D099-3311-24DD0EBF5D95}"/>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47" name="TextBox 8">
            <a:extLst>
              <a:ext uri="{FF2B5EF4-FFF2-40B4-BE49-F238E27FC236}">
                <a16:creationId xmlns:a16="http://schemas.microsoft.com/office/drawing/2014/main" id="{8A151C0D-39F8-E2A6-7ED5-2F526F2BA03C}"/>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49" name="Straight Arrow Connector 21">
            <a:extLst>
              <a:ext uri="{FF2B5EF4-FFF2-40B4-BE49-F238E27FC236}">
                <a16:creationId xmlns:a16="http://schemas.microsoft.com/office/drawing/2014/main" id="{3A030FD3-88A5-0E3C-A738-0C501E33E23E}"/>
              </a:ext>
            </a:extLst>
          </p:cNvPr>
          <p:cNvCxnSpPr>
            <a:cxnSpLocks/>
            <a:endCxn id="47"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22">
            <a:extLst>
              <a:ext uri="{FF2B5EF4-FFF2-40B4-BE49-F238E27FC236}">
                <a16:creationId xmlns:a16="http://schemas.microsoft.com/office/drawing/2014/main" id="{5EA15E90-E546-A9EB-CE96-C619B1119263}"/>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53" name="TextBox 27">
            <a:extLst>
              <a:ext uri="{FF2B5EF4-FFF2-40B4-BE49-F238E27FC236}">
                <a16:creationId xmlns:a16="http://schemas.microsoft.com/office/drawing/2014/main" id="{E410D3F7-24EB-940A-2E20-D521918DA130}"/>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55" name="Straight Arrow Connector 39">
            <a:extLst>
              <a:ext uri="{FF2B5EF4-FFF2-40B4-BE49-F238E27FC236}">
                <a16:creationId xmlns:a16="http://schemas.microsoft.com/office/drawing/2014/main" id="{EA39C741-1077-A7DB-767E-AD872BCFDECA}"/>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32">
            <a:extLst>
              <a:ext uri="{FF2B5EF4-FFF2-40B4-BE49-F238E27FC236}">
                <a16:creationId xmlns:a16="http://schemas.microsoft.com/office/drawing/2014/main" id="{42DC9442-98E6-BAAB-6FD9-AB3EE74E377E}"/>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58" name="TextBox 12">
            <a:extLst>
              <a:ext uri="{FF2B5EF4-FFF2-40B4-BE49-F238E27FC236}">
                <a16:creationId xmlns:a16="http://schemas.microsoft.com/office/drawing/2014/main" id="{1663EDDA-4CE9-3D43-1FA1-11C77F738A83}"/>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59" name="Straight Arrow Connector 10">
            <a:extLst>
              <a:ext uri="{FF2B5EF4-FFF2-40B4-BE49-F238E27FC236}">
                <a16:creationId xmlns:a16="http://schemas.microsoft.com/office/drawing/2014/main" id="{887E15BF-A7BA-170B-2E26-7EC318A1B2F9}"/>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13">
            <a:extLst>
              <a:ext uri="{FF2B5EF4-FFF2-40B4-BE49-F238E27FC236}">
                <a16:creationId xmlns:a16="http://schemas.microsoft.com/office/drawing/2014/main" id="{3FBACA74-2B03-FC72-7AFB-AFB505BBE71C}"/>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14">
            <a:extLst>
              <a:ext uri="{FF2B5EF4-FFF2-40B4-BE49-F238E27FC236}">
                <a16:creationId xmlns:a16="http://schemas.microsoft.com/office/drawing/2014/main" id="{249F5331-8078-AB30-BCAA-417577653D78}"/>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15">
            <a:extLst>
              <a:ext uri="{FF2B5EF4-FFF2-40B4-BE49-F238E27FC236}">
                <a16:creationId xmlns:a16="http://schemas.microsoft.com/office/drawing/2014/main" id="{22778E19-340B-667D-4D09-2CC097A12692}"/>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16">
            <a:extLst>
              <a:ext uri="{FF2B5EF4-FFF2-40B4-BE49-F238E27FC236}">
                <a16:creationId xmlns:a16="http://schemas.microsoft.com/office/drawing/2014/main" id="{266B7F97-8F2B-0BE2-CAF8-0A8C048E22D5}"/>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18">
            <a:extLst>
              <a:ext uri="{FF2B5EF4-FFF2-40B4-BE49-F238E27FC236}">
                <a16:creationId xmlns:a16="http://schemas.microsoft.com/office/drawing/2014/main" id="{3CEE6378-87C1-7D2C-AE8D-3B57B62CCAF2}"/>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5" name="TextBox 25">
            <a:extLst>
              <a:ext uri="{FF2B5EF4-FFF2-40B4-BE49-F238E27FC236}">
                <a16:creationId xmlns:a16="http://schemas.microsoft.com/office/drawing/2014/main" id="{671ED797-CED5-3BE2-8961-0A902632C6BF}"/>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66" name="TextBox 35">
            <a:extLst>
              <a:ext uri="{FF2B5EF4-FFF2-40B4-BE49-F238E27FC236}">
                <a16:creationId xmlns:a16="http://schemas.microsoft.com/office/drawing/2014/main" id="{C4AE0FDE-063B-858C-7545-3AAC652A4E13}"/>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67" name="TextBox 36">
            <a:extLst>
              <a:ext uri="{FF2B5EF4-FFF2-40B4-BE49-F238E27FC236}">
                <a16:creationId xmlns:a16="http://schemas.microsoft.com/office/drawing/2014/main" id="{70DE70EF-6061-DCEA-630A-8481772E8C34}"/>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68" name="TextBox 37">
            <a:extLst>
              <a:ext uri="{FF2B5EF4-FFF2-40B4-BE49-F238E27FC236}">
                <a16:creationId xmlns:a16="http://schemas.microsoft.com/office/drawing/2014/main" id="{5DD1D542-AF28-F090-E7F9-2E1DB9D00E3E}"/>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Tree>
    <p:extLst>
      <p:ext uri="{BB962C8B-B14F-4D97-AF65-F5344CB8AC3E}">
        <p14:creationId xmlns:p14="http://schemas.microsoft.com/office/powerpoint/2010/main" val="19774582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7EF54-C232-14A2-28CC-0AD89373E894}"/>
            </a:ext>
          </a:extLst>
        </p:cNvPr>
        <p:cNvGrpSpPr/>
        <p:nvPr/>
      </p:nvGrpSpPr>
      <p:grpSpPr>
        <a:xfrm>
          <a:off x="0" y="0"/>
          <a:ext cx="0" cy="0"/>
          <a:chOff x="0" y="0"/>
          <a:chExt cx="0" cy="0"/>
        </a:xfrm>
      </p:grpSpPr>
      <p:sp>
        <p:nvSpPr>
          <p:cNvPr id="4" name="TextBox 36">
            <a:extLst>
              <a:ext uri="{FF2B5EF4-FFF2-40B4-BE49-F238E27FC236}">
                <a16:creationId xmlns:a16="http://schemas.microsoft.com/office/drawing/2014/main" id="{7E186323-3252-1606-B7B7-74B139764B8B}"/>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6" name="TextBox 7">
            <a:extLst>
              <a:ext uri="{FF2B5EF4-FFF2-40B4-BE49-F238E27FC236}">
                <a16:creationId xmlns:a16="http://schemas.microsoft.com/office/drawing/2014/main" id="{A1809FCE-F1E2-E932-8D31-ED95ADE6DC16}"/>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8" name="TextBox 8">
            <a:extLst>
              <a:ext uri="{FF2B5EF4-FFF2-40B4-BE49-F238E27FC236}">
                <a16:creationId xmlns:a16="http://schemas.microsoft.com/office/drawing/2014/main" id="{EA988D3D-A3C8-779F-5FF0-B52784EACC2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21" name="Straight Arrow Connector 21">
            <a:extLst>
              <a:ext uri="{FF2B5EF4-FFF2-40B4-BE49-F238E27FC236}">
                <a16:creationId xmlns:a16="http://schemas.microsoft.com/office/drawing/2014/main" id="{E91DD6F8-D5BF-C14D-8514-1BD4624833B7}"/>
              </a:ext>
            </a:extLst>
          </p:cNvPr>
          <p:cNvCxnSpPr>
            <a:cxnSpLocks/>
            <a:endCxn id="18"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2">
            <a:extLst>
              <a:ext uri="{FF2B5EF4-FFF2-40B4-BE49-F238E27FC236}">
                <a16:creationId xmlns:a16="http://schemas.microsoft.com/office/drawing/2014/main" id="{D13262D0-51C3-0C4D-1163-1B5501CCCB7A}"/>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27" name="TextBox 27">
            <a:extLst>
              <a:ext uri="{FF2B5EF4-FFF2-40B4-BE49-F238E27FC236}">
                <a16:creationId xmlns:a16="http://schemas.microsoft.com/office/drawing/2014/main" id="{3825E161-02F8-1092-1A7E-AD77D66A1E6E}"/>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31" name="Straight Arrow Connector 39">
            <a:extLst>
              <a:ext uri="{FF2B5EF4-FFF2-40B4-BE49-F238E27FC236}">
                <a16:creationId xmlns:a16="http://schemas.microsoft.com/office/drawing/2014/main" id="{16850D7F-7965-B0EB-65DD-ED5E00162081}"/>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2">
            <a:extLst>
              <a:ext uri="{FF2B5EF4-FFF2-40B4-BE49-F238E27FC236}">
                <a16:creationId xmlns:a16="http://schemas.microsoft.com/office/drawing/2014/main" id="{FB541ADC-9A36-6A0A-3223-190D095C265E}"/>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38" name="TextBox 12">
            <a:extLst>
              <a:ext uri="{FF2B5EF4-FFF2-40B4-BE49-F238E27FC236}">
                <a16:creationId xmlns:a16="http://schemas.microsoft.com/office/drawing/2014/main" id="{037AA795-8E57-68FF-0EF9-5EFCDD698B08}"/>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42" name="Straight Arrow Connector 10">
            <a:extLst>
              <a:ext uri="{FF2B5EF4-FFF2-40B4-BE49-F238E27FC236}">
                <a16:creationId xmlns:a16="http://schemas.microsoft.com/office/drawing/2014/main" id="{79C0F9C8-3610-3A47-BD7D-D24579CF5D2C}"/>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13">
            <a:extLst>
              <a:ext uri="{FF2B5EF4-FFF2-40B4-BE49-F238E27FC236}">
                <a16:creationId xmlns:a16="http://schemas.microsoft.com/office/drawing/2014/main" id="{1F31F596-463C-50BC-5D9C-97D75AA917FF}"/>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14">
            <a:extLst>
              <a:ext uri="{FF2B5EF4-FFF2-40B4-BE49-F238E27FC236}">
                <a16:creationId xmlns:a16="http://schemas.microsoft.com/office/drawing/2014/main" id="{490F7E81-8C8B-4225-ACB2-60D7C63EE0A1}"/>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15">
            <a:extLst>
              <a:ext uri="{FF2B5EF4-FFF2-40B4-BE49-F238E27FC236}">
                <a16:creationId xmlns:a16="http://schemas.microsoft.com/office/drawing/2014/main" id="{A0E95CA3-9386-FC53-6B5E-455B6228A69A}"/>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16">
            <a:extLst>
              <a:ext uri="{FF2B5EF4-FFF2-40B4-BE49-F238E27FC236}">
                <a16:creationId xmlns:a16="http://schemas.microsoft.com/office/drawing/2014/main" id="{A5C9E882-8221-7FE7-571B-E5A8CD0C0527}"/>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18">
            <a:extLst>
              <a:ext uri="{FF2B5EF4-FFF2-40B4-BE49-F238E27FC236}">
                <a16:creationId xmlns:a16="http://schemas.microsoft.com/office/drawing/2014/main" id="{5C19A1EF-6819-362A-DB1D-5D5ED5FEF79A}"/>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25">
            <a:extLst>
              <a:ext uri="{FF2B5EF4-FFF2-40B4-BE49-F238E27FC236}">
                <a16:creationId xmlns:a16="http://schemas.microsoft.com/office/drawing/2014/main" id="{967AE586-E92E-3FA6-CAB5-9121C67C2BF2}"/>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55" name="TextBox 35">
            <a:extLst>
              <a:ext uri="{FF2B5EF4-FFF2-40B4-BE49-F238E27FC236}">
                <a16:creationId xmlns:a16="http://schemas.microsoft.com/office/drawing/2014/main" id="{B12FAA4E-4AE6-E90B-04F9-C53F2BA2FBED}"/>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56" name="TextBox 36">
            <a:extLst>
              <a:ext uri="{FF2B5EF4-FFF2-40B4-BE49-F238E27FC236}">
                <a16:creationId xmlns:a16="http://schemas.microsoft.com/office/drawing/2014/main" id="{4B57DDC4-0098-C815-1740-B1253406EC86}"/>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58" name="TextBox 37">
            <a:extLst>
              <a:ext uri="{FF2B5EF4-FFF2-40B4-BE49-F238E27FC236}">
                <a16:creationId xmlns:a16="http://schemas.microsoft.com/office/drawing/2014/main" id="{1B47A898-97B6-1354-9B65-AAC33238DFBC}"/>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59" name="TextBox 71">
            <a:extLst>
              <a:ext uri="{FF2B5EF4-FFF2-40B4-BE49-F238E27FC236}">
                <a16:creationId xmlns:a16="http://schemas.microsoft.com/office/drawing/2014/main" id="{1B9BE758-A5D3-B012-F6E7-A92C7FAF3CF8}"/>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15371" name="Rectangle 11">
            <a:extLst>
              <a:ext uri="{FF2B5EF4-FFF2-40B4-BE49-F238E27FC236}">
                <a16:creationId xmlns:a16="http://schemas.microsoft.com/office/drawing/2014/main" id="{5DFF73C1-42A0-EF91-AF50-D5A34893E631}"/>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dirty="0">
                <a:latin typeface="Arial" panose="020B0604020202020204" pitchFamily="34" charset="0"/>
              </a:rPr>
              <a:t>F/A</a:t>
            </a:r>
          </a:p>
        </p:txBody>
      </p:sp>
      <p:sp>
        <p:nvSpPr>
          <p:cNvPr id="15374" name="Slide Number Placeholder 1">
            <a:extLst>
              <a:ext uri="{FF2B5EF4-FFF2-40B4-BE49-F238E27FC236}">
                <a16:creationId xmlns:a16="http://schemas.microsoft.com/office/drawing/2014/main" id="{D1710BE5-2086-90C1-A6CD-D1A566A0F3BE}"/>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37</a:t>
            </a:fld>
            <a:endParaRPr lang="de-DE" noProof="0" dirty="0"/>
          </a:p>
        </p:txBody>
      </p:sp>
      <p:sp>
        <p:nvSpPr>
          <p:cNvPr id="20" name="Text Box 13">
            <a:extLst>
              <a:ext uri="{FF2B5EF4-FFF2-40B4-BE49-F238E27FC236}">
                <a16:creationId xmlns:a16="http://schemas.microsoft.com/office/drawing/2014/main" id="{3E32B804-715F-5BA9-2B33-9C3D4830EEB4}"/>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1CF8F71D-A21B-B4ED-13FC-ADB52777184E}"/>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D6FAAF26-900B-031E-B4EF-9315B410C016}"/>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10BB38E-5FC8-FDF9-94D2-534B0D225BF9}"/>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10" name="TextBox 9">
            <a:extLst>
              <a:ext uri="{FF2B5EF4-FFF2-40B4-BE49-F238E27FC236}">
                <a16:creationId xmlns:a16="http://schemas.microsoft.com/office/drawing/2014/main" id="{0B666DE0-2252-2874-C88E-D17F3784F533}"/>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sp>
        <p:nvSpPr>
          <p:cNvPr id="29" name="TextBox 28">
            <a:extLst>
              <a:ext uri="{FF2B5EF4-FFF2-40B4-BE49-F238E27FC236}">
                <a16:creationId xmlns:a16="http://schemas.microsoft.com/office/drawing/2014/main" id="{556DDD74-6F31-BD50-E68E-F7B637122418}"/>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b="1" noProof="0" dirty="0">
                <a:solidFill>
                  <a:srgbClr val="0000FF"/>
                </a:solidFill>
              </a:rPr>
              <a:t>Choroidopathie </a:t>
            </a:r>
            <a:r>
              <a:rPr lang="de-DE" sz="1600" noProof="0" dirty="0">
                <a:solidFill>
                  <a:schemeClr val="bg1">
                    <a:lumMod val="75000"/>
                  </a:schemeClr>
                </a:solidFill>
              </a:rPr>
              <a:t>und Optikusneuropathie</a:t>
            </a:r>
          </a:p>
        </p:txBody>
      </p:sp>
      <p:cxnSp>
        <p:nvCxnSpPr>
          <p:cNvPr id="41" name="Straight Arrow Connector 40">
            <a:extLst>
              <a:ext uri="{FF2B5EF4-FFF2-40B4-BE49-F238E27FC236}">
                <a16:creationId xmlns:a16="http://schemas.microsoft.com/office/drawing/2014/main" id="{27999FEA-88FE-E468-97E0-524E9B147327}"/>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DEE5E754-5912-9EAE-B12A-C835EE533F89}"/>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A53336A4-7631-5676-56F5-34B64AF7F222}"/>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39" name="TextBox 65">
            <a:extLst>
              <a:ext uri="{FF2B5EF4-FFF2-40B4-BE49-F238E27FC236}">
                <a16:creationId xmlns:a16="http://schemas.microsoft.com/office/drawing/2014/main" id="{63FA449E-C442-5190-598E-04CC0E2C00EB}"/>
              </a:ext>
            </a:extLst>
          </p:cNvPr>
          <p:cNvSpPr txBox="1"/>
          <p:nvPr/>
        </p:nvSpPr>
        <p:spPr>
          <a:xfrm>
            <a:off x="3047999" y="4884708"/>
            <a:ext cx="2133601"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Arteriovenöses</a:t>
            </a:r>
            <a:r>
              <a:rPr lang="en-US" sz="1400" dirty="0">
                <a:solidFill>
                  <a:schemeClr val="bg1">
                    <a:lumMod val="75000"/>
                  </a:schemeClr>
                </a:solidFill>
              </a:rPr>
              <a:t> </a:t>
            </a:r>
            <a:r>
              <a:rPr lang="en-US" sz="1400" dirty="0" err="1">
                <a:solidFill>
                  <a:schemeClr val="bg1">
                    <a:lumMod val="75000"/>
                  </a:schemeClr>
                </a:solidFill>
              </a:rPr>
              <a:t>Kreuzungszeichen</a:t>
            </a:r>
            <a:endParaRPr lang="de-DE" sz="1400" noProof="0" dirty="0">
              <a:solidFill>
                <a:schemeClr val="bg1">
                  <a:lumMod val="75000"/>
                </a:schemeClr>
              </a:solidFill>
            </a:endParaRPr>
          </a:p>
        </p:txBody>
      </p:sp>
      <p:sp>
        <p:nvSpPr>
          <p:cNvPr id="35" name="TextBox 34">
            <a:extLst>
              <a:ext uri="{FF2B5EF4-FFF2-40B4-BE49-F238E27FC236}">
                <a16:creationId xmlns:a16="http://schemas.microsoft.com/office/drawing/2014/main" id="{EDB5B5E9-9E37-C8B5-BB63-30467728CD98}"/>
              </a:ext>
            </a:extLst>
          </p:cNvPr>
          <p:cNvSpPr txBox="1"/>
          <p:nvPr/>
        </p:nvSpPr>
        <p:spPr>
          <a:xfrm>
            <a:off x="3513134" y="4646181"/>
            <a:ext cx="5478465" cy="1502976"/>
          </a:xfrm>
          <a:prstGeom prst="rect">
            <a:avLst/>
          </a:prstGeom>
          <a:solidFill>
            <a:schemeClr val="accent3">
              <a:lumMod val="85000"/>
            </a:schemeClr>
          </a:solidFill>
        </p:spPr>
        <p:txBody>
          <a:bodyPr wrap="square" lIns="25400" tIns="12700" rIns="25400" bIns="12700" rtlCol="0">
            <a:spAutoFit/>
          </a:bodyPr>
          <a:lstStyle/>
          <a:p>
            <a:r>
              <a:rPr lang="de-DE" sz="1600" i="1" noProof="0" dirty="0">
                <a:solidFill>
                  <a:srgbClr val="0000FF"/>
                </a:solidFill>
              </a:rPr>
              <a:t>Kurz gesagt, wie sieht die Pathophysiologie der HTNive-Choroidopathie aus?</a:t>
            </a:r>
          </a:p>
          <a:p>
            <a:r>
              <a:rPr lang="de-DE" sz="1600" noProof="0" dirty="0">
                <a:solidFill>
                  <a:srgbClr val="0000FF"/>
                </a:solidFill>
              </a:rPr>
              <a:t>Ein Vasospasmus führt zu einer lobulären</a:t>
            </a:r>
            <a:r>
              <a:rPr lang="de-DE" sz="1600" dirty="0">
                <a:solidFill>
                  <a:srgbClr val="0000FF"/>
                </a:solidFill>
              </a:rPr>
              <a:t> Nichtperfusion</a:t>
            </a:r>
            <a:r>
              <a:rPr lang="de-DE" sz="1600" noProof="0" dirty="0">
                <a:solidFill>
                  <a:srgbClr val="0000FF"/>
                </a:solidFill>
              </a:rPr>
              <a:t>  der Choriokapillaris. </a:t>
            </a:r>
            <a:r>
              <a:rPr lang="de-DE" sz="1600" noProof="0" dirty="0">
                <a:solidFill>
                  <a:schemeClr val="bg1">
                    <a:lumMod val="85000"/>
                  </a:schemeClr>
                </a:solidFill>
              </a:rPr>
              <a:t>Akut sind diese </a:t>
            </a:r>
            <a:r>
              <a:rPr lang="de-DE" sz="1600" noProof="0" dirty="0">
                <a:solidFill>
                  <a:schemeClr val="accent3">
                    <a:lumMod val="85000"/>
                  </a:schemeClr>
                </a:solidFill>
              </a:rPr>
              <a:t>nicht durchbluteten Flecken hypopigmentiert; mit der Zeit werden sie jedoch hyperpigmentiert. </a:t>
            </a:r>
          </a:p>
        </p:txBody>
      </p:sp>
      <p:sp>
        <p:nvSpPr>
          <p:cNvPr id="3" name="Rectangle 1">
            <a:extLst>
              <a:ext uri="{FF2B5EF4-FFF2-40B4-BE49-F238E27FC236}">
                <a16:creationId xmlns:a16="http://schemas.microsoft.com/office/drawing/2014/main" id="{43EC2752-624A-F2BB-FD7C-BEAFB5C6185D}"/>
              </a:ext>
            </a:extLst>
          </p:cNvPr>
          <p:cNvSpPr/>
          <p:nvPr/>
        </p:nvSpPr>
        <p:spPr>
          <a:xfrm>
            <a:off x="6430588" y="5127470"/>
            <a:ext cx="2561011" cy="2396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de-DE" sz="1200" noProof="0" dirty="0">
                <a:solidFill>
                  <a:schemeClr val="tx1"/>
                </a:solidFill>
              </a:rPr>
              <a:t>zwei Wörter</a:t>
            </a:r>
          </a:p>
        </p:txBody>
      </p:sp>
    </p:spTree>
    <p:extLst>
      <p:ext uri="{BB962C8B-B14F-4D97-AF65-F5344CB8AC3E}">
        <p14:creationId xmlns:p14="http://schemas.microsoft.com/office/powerpoint/2010/main" val="21541530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7ABEA-2120-BD8F-DF56-065B986113F4}"/>
            </a:ext>
          </a:extLst>
        </p:cNvPr>
        <p:cNvGrpSpPr/>
        <p:nvPr/>
      </p:nvGrpSpPr>
      <p:grpSpPr>
        <a:xfrm>
          <a:off x="0" y="0"/>
          <a:ext cx="0" cy="0"/>
          <a:chOff x="0" y="0"/>
          <a:chExt cx="0" cy="0"/>
        </a:xfrm>
      </p:grpSpPr>
      <p:sp>
        <p:nvSpPr>
          <p:cNvPr id="2" name="TextBox 36">
            <a:extLst>
              <a:ext uri="{FF2B5EF4-FFF2-40B4-BE49-F238E27FC236}">
                <a16:creationId xmlns:a16="http://schemas.microsoft.com/office/drawing/2014/main" id="{D464E412-9CC0-F181-322E-F83F1552CE4D}"/>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4" name="TextBox 7">
            <a:extLst>
              <a:ext uri="{FF2B5EF4-FFF2-40B4-BE49-F238E27FC236}">
                <a16:creationId xmlns:a16="http://schemas.microsoft.com/office/drawing/2014/main" id="{D4B9BAC6-C377-CBC5-0D31-D3303055A548}"/>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6" name="TextBox 8">
            <a:extLst>
              <a:ext uri="{FF2B5EF4-FFF2-40B4-BE49-F238E27FC236}">
                <a16:creationId xmlns:a16="http://schemas.microsoft.com/office/drawing/2014/main" id="{16A14EF3-CCB6-EE94-929B-4F0F75B3E216}"/>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18" name="Straight Arrow Connector 21">
            <a:extLst>
              <a:ext uri="{FF2B5EF4-FFF2-40B4-BE49-F238E27FC236}">
                <a16:creationId xmlns:a16="http://schemas.microsoft.com/office/drawing/2014/main" id="{80FD5DF4-9CE0-8E04-0575-F8A73D5E930E}"/>
              </a:ext>
            </a:extLst>
          </p:cNvPr>
          <p:cNvCxnSpPr>
            <a:cxnSpLocks/>
            <a:endCxn id="6"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2">
            <a:extLst>
              <a:ext uri="{FF2B5EF4-FFF2-40B4-BE49-F238E27FC236}">
                <a16:creationId xmlns:a16="http://schemas.microsoft.com/office/drawing/2014/main" id="{75BBA723-DECD-41A2-5406-7B5D60BA91D8}"/>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25" name="TextBox 27">
            <a:extLst>
              <a:ext uri="{FF2B5EF4-FFF2-40B4-BE49-F238E27FC236}">
                <a16:creationId xmlns:a16="http://schemas.microsoft.com/office/drawing/2014/main" id="{DFB5AE6C-D898-98A9-7804-286092DC2A27}"/>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27" name="Straight Arrow Connector 39">
            <a:extLst>
              <a:ext uri="{FF2B5EF4-FFF2-40B4-BE49-F238E27FC236}">
                <a16:creationId xmlns:a16="http://schemas.microsoft.com/office/drawing/2014/main" id="{87839D61-1AAB-6801-664C-0933E984D4E4}"/>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2">
            <a:extLst>
              <a:ext uri="{FF2B5EF4-FFF2-40B4-BE49-F238E27FC236}">
                <a16:creationId xmlns:a16="http://schemas.microsoft.com/office/drawing/2014/main" id="{183D378E-E675-DC28-3A7D-34B05AE86B4A}"/>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36" name="TextBox 12">
            <a:extLst>
              <a:ext uri="{FF2B5EF4-FFF2-40B4-BE49-F238E27FC236}">
                <a16:creationId xmlns:a16="http://schemas.microsoft.com/office/drawing/2014/main" id="{73FEDE37-6258-AE2A-8A5D-0A43A2C9DE4C}"/>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38" name="Straight Arrow Connector 10">
            <a:extLst>
              <a:ext uri="{FF2B5EF4-FFF2-40B4-BE49-F238E27FC236}">
                <a16:creationId xmlns:a16="http://schemas.microsoft.com/office/drawing/2014/main" id="{0750FC08-F5A8-5663-67A4-D4103C6E3F53}"/>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13">
            <a:extLst>
              <a:ext uri="{FF2B5EF4-FFF2-40B4-BE49-F238E27FC236}">
                <a16:creationId xmlns:a16="http://schemas.microsoft.com/office/drawing/2014/main" id="{6E9F0BF1-73F3-F972-530B-518E1A4E08FD}"/>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14">
            <a:extLst>
              <a:ext uri="{FF2B5EF4-FFF2-40B4-BE49-F238E27FC236}">
                <a16:creationId xmlns:a16="http://schemas.microsoft.com/office/drawing/2014/main" id="{9EFA5BE2-2334-6ECF-0DC6-EDEA124CEC66}"/>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15">
            <a:extLst>
              <a:ext uri="{FF2B5EF4-FFF2-40B4-BE49-F238E27FC236}">
                <a16:creationId xmlns:a16="http://schemas.microsoft.com/office/drawing/2014/main" id="{D21FE719-DE80-0F08-37DE-C053C81B8F59}"/>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16">
            <a:extLst>
              <a:ext uri="{FF2B5EF4-FFF2-40B4-BE49-F238E27FC236}">
                <a16:creationId xmlns:a16="http://schemas.microsoft.com/office/drawing/2014/main" id="{616F9A2D-B4A4-8568-06BB-4E427045E9F4}"/>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18">
            <a:extLst>
              <a:ext uri="{FF2B5EF4-FFF2-40B4-BE49-F238E27FC236}">
                <a16:creationId xmlns:a16="http://schemas.microsoft.com/office/drawing/2014/main" id="{F86503E3-BBCB-AE0B-1FA0-E6637DA3FABD}"/>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25">
            <a:extLst>
              <a:ext uri="{FF2B5EF4-FFF2-40B4-BE49-F238E27FC236}">
                <a16:creationId xmlns:a16="http://schemas.microsoft.com/office/drawing/2014/main" id="{F7444069-BB75-4A4B-AC3B-C2A8F20F9C2C}"/>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53" name="TextBox 35">
            <a:extLst>
              <a:ext uri="{FF2B5EF4-FFF2-40B4-BE49-F238E27FC236}">
                <a16:creationId xmlns:a16="http://schemas.microsoft.com/office/drawing/2014/main" id="{BCDE80AF-0012-D9D0-64C2-0D71FB4B7B8C}"/>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55" name="TextBox 36">
            <a:extLst>
              <a:ext uri="{FF2B5EF4-FFF2-40B4-BE49-F238E27FC236}">
                <a16:creationId xmlns:a16="http://schemas.microsoft.com/office/drawing/2014/main" id="{95E11EF1-865C-E80D-FF7D-2ABDDD38DD4B}"/>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56" name="TextBox 37">
            <a:extLst>
              <a:ext uri="{FF2B5EF4-FFF2-40B4-BE49-F238E27FC236}">
                <a16:creationId xmlns:a16="http://schemas.microsoft.com/office/drawing/2014/main" id="{51FCDA30-90A4-E38C-E2E1-1C341C3F169E}"/>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58" name="TextBox 71">
            <a:extLst>
              <a:ext uri="{FF2B5EF4-FFF2-40B4-BE49-F238E27FC236}">
                <a16:creationId xmlns:a16="http://schemas.microsoft.com/office/drawing/2014/main" id="{63109D8A-29ED-80F3-F78C-E7B85916F413}"/>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15371" name="Rectangle 11">
            <a:extLst>
              <a:ext uri="{FF2B5EF4-FFF2-40B4-BE49-F238E27FC236}">
                <a16:creationId xmlns:a16="http://schemas.microsoft.com/office/drawing/2014/main" id="{DD146CA3-A724-A0F3-F8EF-76298B29D2CC}"/>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dirty="0">
                <a:latin typeface="Arial" panose="020B0604020202020204" pitchFamily="34" charset="0"/>
              </a:rPr>
              <a:t>A</a:t>
            </a:r>
          </a:p>
        </p:txBody>
      </p:sp>
      <p:sp>
        <p:nvSpPr>
          <p:cNvPr id="15374" name="Slide Number Placeholder 1">
            <a:extLst>
              <a:ext uri="{FF2B5EF4-FFF2-40B4-BE49-F238E27FC236}">
                <a16:creationId xmlns:a16="http://schemas.microsoft.com/office/drawing/2014/main" id="{6C52DEE8-BDB3-F585-1AE9-2C5CD6AAB773}"/>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38</a:t>
            </a:fld>
            <a:endParaRPr lang="de-DE" noProof="0" dirty="0"/>
          </a:p>
        </p:txBody>
      </p:sp>
      <p:sp>
        <p:nvSpPr>
          <p:cNvPr id="20" name="Text Box 13">
            <a:extLst>
              <a:ext uri="{FF2B5EF4-FFF2-40B4-BE49-F238E27FC236}">
                <a16:creationId xmlns:a16="http://schemas.microsoft.com/office/drawing/2014/main" id="{EAF154CA-8574-AE88-F22E-CFD57C9A5ED9}"/>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162D4AA2-A34B-99D1-A5E8-6C43B66BC6F1}"/>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7D1177E-1C22-5E61-2BD3-651FA9BE18C7}"/>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1A1A2F1-94F0-B3BE-497C-FA001318664C}"/>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10" name="TextBox 9">
            <a:extLst>
              <a:ext uri="{FF2B5EF4-FFF2-40B4-BE49-F238E27FC236}">
                <a16:creationId xmlns:a16="http://schemas.microsoft.com/office/drawing/2014/main" id="{631A61A0-0844-F0DD-D1D1-4F83986EF173}"/>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sp>
        <p:nvSpPr>
          <p:cNvPr id="29" name="TextBox 28">
            <a:extLst>
              <a:ext uri="{FF2B5EF4-FFF2-40B4-BE49-F238E27FC236}">
                <a16:creationId xmlns:a16="http://schemas.microsoft.com/office/drawing/2014/main" id="{B2EFEDDF-3842-30F3-8E18-D5DE9D9DD396}"/>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b="1" noProof="0" dirty="0">
                <a:solidFill>
                  <a:srgbClr val="0000FF"/>
                </a:solidFill>
              </a:rPr>
              <a:t>Choroidopathie </a:t>
            </a:r>
            <a:r>
              <a:rPr lang="de-DE" sz="1600" noProof="0" dirty="0">
                <a:solidFill>
                  <a:schemeClr val="bg1">
                    <a:lumMod val="75000"/>
                  </a:schemeClr>
                </a:solidFill>
              </a:rPr>
              <a:t>und Optikusneuropathie</a:t>
            </a:r>
          </a:p>
        </p:txBody>
      </p:sp>
      <p:cxnSp>
        <p:nvCxnSpPr>
          <p:cNvPr id="41" name="Straight Arrow Connector 40">
            <a:extLst>
              <a:ext uri="{FF2B5EF4-FFF2-40B4-BE49-F238E27FC236}">
                <a16:creationId xmlns:a16="http://schemas.microsoft.com/office/drawing/2014/main" id="{06C55F29-E973-7C78-6246-36282CFC38AD}"/>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E61EC6AC-9558-8640-2B70-555864165A2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7F2BB8C0-4704-6864-7C4C-A9FC3037B26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32" name="TextBox 36">
            <a:extLst>
              <a:ext uri="{FF2B5EF4-FFF2-40B4-BE49-F238E27FC236}">
                <a16:creationId xmlns:a16="http://schemas.microsoft.com/office/drawing/2014/main" id="{BD0B0E78-ADA8-2D1D-0568-8FE46036E8E4}"/>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39" name="TextBox 65">
            <a:extLst>
              <a:ext uri="{FF2B5EF4-FFF2-40B4-BE49-F238E27FC236}">
                <a16:creationId xmlns:a16="http://schemas.microsoft.com/office/drawing/2014/main" id="{EAB1D021-7A35-40F6-2996-45A846F978B4}"/>
              </a:ext>
            </a:extLst>
          </p:cNvPr>
          <p:cNvSpPr txBox="1"/>
          <p:nvPr/>
        </p:nvSpPr>
        <p:spPr>
          <a:xfrm>
            <a:off x="3047999" y="4884708"/>
            <a:ext cx="2133601"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Arteriovenöses</a:t>
            </a:r>
            <a:r>
              <a:rPr lang="en-US" sz="1400" dirty="0">
                <a:solidFill>
                  <a:schemeClr val="bg1">
                    <a:lumMod val="75000"/>
                  </a:schemeClr>
                </a:solidFill>
              </a:rPr>
              <a:t> </a:t>
            </a:r>
            <a:r>
              <a:rPr lang="en-US" sz="1400" dirty="0" err="1">
                <a:solidFill>
                  <a:schemeClr val="bg1">
                    <a:lumMod val="75000"/>
                  </a:schemeClr>
                </a:solidFill>
              </a:rPr>
              <a:t>Kreuzungszeichen</a:t>
            </a:r>
            <a:endParaRPr lang="de-DE" sz="1400" noProof="0" dirty="0">
              <a:solidFill>
                <a:schemeClr val="bg1">
                  <a:lumMod val="75000"/>
                </a:schemeClr>
              </a:solidFill>
            </a:endParaRPr>
          </a:p>
        </p:txBody>
      </p:sp>
      <p:sp>
        <p:nvSpPr>
          <p:cNvPr id="35" name="TextBox 34">
            <a:extLst>
              <a:ext uri="{FF2B5EF4-FFF2-40B4-BE49-F238E27FC236}">
                <a16:creationId xmlns:a16="http://schemas.microsoft.com/office/drawing/2014/main" id="{5EB15B98-DA91-1FB9-336C-AF3C63D1DDC3}"/>
              </a:ext>
            </a:extLst>
          </p:cNvPr>
          <p:cNvSpPr txBox="1"/>
          <p:nvPr/>
        </p:nvSpPr>
        <p:spPr>
          <a:xfrm>
            <a:off x="3513135" y="4646181"/>
            <a:ext cx="5478466" cy="1502976"/>
          </a:xfrm>
          <a:prstGeom prst="rect">
            <a:avLst/>
          </a:prstGeom>
          <a:solidFill>
            <a:schemeClr val="accent3">
              <a:lumMod val="85000"/>
            </a:schemeClr>
          </a:solidFill>
        </p:spPr>
        <p:txBody>
          <a:bodyPr wrap="square" lIns="25400" tIns="12700" rIns="25400" bIns="12700" rtlCol="0">
            <a:spAutoFit/>
          </a:bodyPr>
          <a:lstStyle/>
          <a:p>
            <a:r>
              <a:rPr lang="de-DE" sz="1600" i="1" noProof="0" dirty="0">
                <a:solidFill>
                  <a:srgbClr val="0000FF"/>
                </a:solidFill>
              </a:rPr>
              <a:t>Kurz gesagt, wie sieht die Pathophysiologie der HTNive-Choroidopathie aus?</a:t>
            </a:r>
          </a:p>
          <a:p>
            <a:r>
              <a:rPr lang="de-DE" sz="1600" noProof="0" dirty="0">
                <a:solidFill>
                  <a:srgbClr val="0000FF"/>
                </a:solidFill>
              </a:rPr>
              <a:t>Ein Vasospasmus führt zu einer lobulären</a:t>
            </a:r>
            <a:r>
              <a:rPr lang="de-DE" sz="1600" dirty="0">
                <a:solidFill>
                  <a:srgbClr val="0000FF"/>
                </a:solidFill>
              </a:rPr>
              <a:t> Nichtperfusion</a:t>
            </a:r>
            <a:r>
              <a:rPr lang="de-DE" sz="1600" noProof="0" dirty="0">
                <a:solidFill>
                  <a:srgbClr val="0000FF"/>
                </a:solidFill>
              </a:rPr>
              <a:t>  der Choriokapillaris. </a:t>
            </a:r>
            <a:r>
              <a:rPr lang="de-DE" sz="1600" noProof="0" dirty="0">
                <a:solidFill>
                  <a:schemeClr val="bg1">
                    <a:lumMod val="85000"/>
                  </a:schemeClr>
                </a:solidFill>
              </a:rPr>
              <a:t>Akut sind diese </a:t>
            </a:r>
            <a:r>
              <a:rPr lang="de-DE" sz="1600" noProof="0" dirty="0">
                <a:solidFill>
                  <a:schemeClr val="accent3">
                    <a:lumMod val="85000"/>
                  </a:schemeClr>
                </a:solidFill>
              </a:rPr>
              <a:t>nicht durchbluteten Flecken hypopigmentiert; mit der Zeit werden sie jedoch hyperpigmentiert. </a:t>
            </a:r>
          </a:p>
        </p:txBody>
      </p:sp>
    </p:spTree>
    <p:extLst>
      <p:ext uri="{BB962C8B-B14F-4D97-AF65-F5344CB8AC3E}">
        <p14:creationId xmlns:p14="http://schemas.microsoft.com/office/powerpoint/2010/main" val="41341367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D2E07-B1F7-D6B3-F723-865C1C1C29A7}"/>
            </a:ext>
          </a:extLst>
        </p:cNvPr>
        <p:cNvGrpSpPr/>
        <p:nvPr/>
      </p:nvGrpSpPr>
      <p:grpSpPr>
        <a:xfrm>
          <a:off x="0" y="0"/>
          <a:ext cx="0" cy="0"/>
          <a:chOff x="0" y="0"/>
          <a:chExt cx="0" cy="0"/>
        </a:xfrm>
      </p:grpSpPr>
      <p:sp>
        <p:nvSpPr>
          <p:cNvPr id="78" name="TextBox 71">
            <a:extLst>
              <a:ext uri="{FF2B5EF4-FFF2-40B4-BE49-F238E27FC236}">
                <a16:creationId xmlns:a16="http://schemas.microsoft.com/office/drawing/2014/main" id="{0A77941D-F7E5-14C6-5F60-DF173FEDCD06}"/>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15371" name="Rectangle 11">
            <a:extLst>
              <a:ext uri="{FF2B5EF4-FFF2-40B4-BE49-F238E27FC236}">
                <a16:creationId xmlns:a16="http://schemas.microsoft.com/office/drawing/2014/main" id="{2D51AB73-1EC5-9DA6-1ED3-D839A9E64574}"/>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dirty="0">
                <a:latin typeface="Arial" panose="020B0604020202020204" pitchFamily="34" charset="0"/>
              </a:rPr>
              <a:t>A</a:t>
            </a:r>
          </a:p>
        </p:txBody>
      </p:sp>
      <p:sp>
        <p:nvSpPr>
          <p:cNvPr id="15374" name="Slide Number Placeholder 1">
            <a:extLst>
              <a:ext uri="{FF2B5EF4-FFF2-40B4-BE49-F238E27FC236}">
                <a16:creationId xmlns:a16="http://schemas.microsoft.com/office/drawing/2014/main" id="{95C89FF3-E8EF-6F4E-641C-82A2461D45D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39</a:t>
            </a:fld>
            <a:endParaRPr lang="de-DE" noProof="0" dirty="0"/>
          </a:p>
        </p:txBody>
      </p:sp>
      <p:sp>
        <p:nvSpPr>
          <p:cNvPr id="20" name="Text Box 13">
            <a:extLst>
              <a:ext uri="{FF2B5EF4-FFF2-40B4-BE49-F238E27FC236}">
                <a16:creationId xmlns:a16="http://schemas.microsoft.com/office/drawing/2014/main" id="{907B238D-D8BB-E14D-3288-8B6B55D2B5AA}"/>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0514D5DD-C2BB-1697-D4CE-AB4418C1240B}"/>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7A6581AA-FAC2-AD03-3016-558262879F45}"/>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92D218D-5398-F755-595A-9DB9DE8ACAA2}"/>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10" name="TextBox 9">
            <a:extLst>
              <a:ext uri="{FF2B5EF4-FFF2-40B4-BE49-F238E27FC236}">
                <a16:creationId xmlns:a16="http://schemas.microsoft.com/office/drawing/2014/main" id="{2D7B2286-EE61-4D13-B87F-561A8A9F8528}"/>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sp>
        <p:nvSpPr>
          <p:cNvPr id="29" name="TextBox 28">
            <a:extLst>
              <a:ext uri="{FF2B5EF4-FFF2-40B4-BE49-F238E27FC236}">
                <a16:creationId xmlns:a16="http://schemas.microsoft.com/office/drawing/2014/main" id="{5A5732BE-8E28-F707-2447-4FA3C7B0AB2C}"/>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b="1" noProof="0" dirty="0">
                <a:solidFill>
                  <a:srgbClr val="0000FF"/>
                </a:solidFill>
              </a:rPr>
              <a:t>Choroidopathie </a:t>
            </a:r>
            <a:r>
              <a:rPr lang="de-DE" sz="1600" noProof="0" dirty="0">
                <a:solidFill>
                  <a:schemeClr val="bg1">
                    <a:lumMod val="75000"/>
                  </a:schemeClr>
                </a:solidFill>
              </a:rPr>
              <a:t>und Optikusneuropathie</a:t>
            </a:r>
          </a:p>
        </p:txBody>
      </p:sp>
      <p:cxnSp>
        <p:nvCxnSpPr>
          <p:cNvPr id="41" name="Straight Arrow Connector 40">
            <a:extLst>
              <a:ext uri="{FF2B5EF4-FFF2-40B4-BE49-F238E27FC236}">
                <a16:creationId xmlns:a16="http://schemas.microsoft.com/office/drawing/2014/main" id="{A2ACD253-1FFA-BFF4-EA12-D0F583EA15C4}"/>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15401DD8-4BB7-E73B-3C35-E2A1D9C2FE8E}"/>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0E43EDE2-C6EE-1DED-AAAF-EDA9A9A73040}"/>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39" name="TextBox 65">
            <a:extLst>
              <a:ext uri="{FF2B5EF4-FFF2-40B4-BE49-F238E27FC236}">
                <a16:creationId xmlns:a16="http://schemas.microsoft.com/office/drawing/2014/main" id="{EC11EACC-94FC-5E3F-9748-DDB208D4D976}"/>
              </a:ext>
            </a:extLst>
          </p:cNvPr>
          <p:cNvSpPr txBox="1"/>
          <p:nvPr/>
        </p:nvSpPr>
        <p:spPr>
          <a:xfrm>
            <a:off x="3047999" y="4884708"/>
            <a:ext cx="2133601"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Arteriovenöses</a:t>
            </a:r>
            <a:r>
              <a:rPr lang="en-US" sz="1400" dirty="0">
                <a:solidFill>
                  <a:schemeClr val="bg1">
                    <a:lumMod val="75000"/>
                  </a:schemeClr>
                </a:solidFill>
              </a:rPr>
              <a:t> </a:t>
            </a:r>
            <a:r>
              <a:rPr lang="en-US" sz="1400" dirty="0" err="1">
                <a:solidFill>
                  <a:schemeClr val="bg1">
                    <a:lumMod val="75000"/>
                  </a:schemeClr>
                </a:solidFill>
              </a:rPr>
              <a:t>Kreuzungszeichen</a:t>
            </a:r>
            <a:endParaRPr lang="de-DE" sz="1400" noProof="0" dirty="0">
              <a:solidFill>
                <a:schemeClr val="bg1">
                  <a:lumMod val="75000"/>
                </a:schemeClr>
              </a:solidFill>
            </a:endParaRPr>
          </a:p>
        </p:txBody>
      </p:sp>
      <p:sp>
        <p:nvSpPr>
          <p:cNvPr id="35" name="TextBox 34">
            <a:extLst>
              <a:ext uri="{FF2B5EF4-FFF2-40B4-BE49-F238E27FC236}">
                <a16:creationId xmlns:a16="http://schemas.microsoft.com/office/drawing/2014/main" id="{56A7EA3D-149C-8D0D-4487-0E5D6AD070EA}"/>
              </a:ext>
            </a:extLst>
          </p:cNvPr>
          <p:cNvSpPr txBox="1"/>
          <p:nvPr/>
        </p:nvSpPr>
        <p:spPr>
          <a:xfrm>
            <a:off x="3513135" y="4646181"/>
            <a:ext cx="5478466" cy="1502976"/>
          </a:xfrm>
          <a:prstGeom prst="rect">
            <a:avLst/>
          </a:prstGeom>
          <a:solidFill>
            <a:schemeClr val="accent3">
              <a:lumMod val="85000"/>
            </a:schemeClr>
          </a:solidFill>
        </p:spPr>
        <p:txBody>
          <a:bodyPr wrap="square" lIns="25400" tIns="12700" rIns="25400" bIns="12700" rtlCol="0">
            <a:spAutoFit/>
          </a:bodyPr>
          <a:lstStyle/>
          <a:p>
            <a:r>
              <a:rPr lang="de-DE" sz="1600" i="1" noProof="0" dirty="0">
                <a:solidFill>
                  <a:srgbClr val="0000FF"/>
                </a:solidFill>
              </a:rPr>
              <a:t>Kurz gesagt, wie sieht die Pathophysiologie der HTNive-Choroidopathie aus?</a:t>
            </a:r>
          </a:p>
          <a:p>
            <a:r>
              <a:rPr lang="de-DE" sz="1600" noProof="0" dirty="0">
                <a:solidFill>
                  <a:srgbClr val="0000FF"/>
                </a:solidFill>
              </a:rPr>
              <a:t>Ein Vasospasmus führt zu einer lobulären Nichtperfusion  der Choriokapillaris. </a:t>
            </a:r>
            <a:r>
              <a:rPr lang="de-DE" sz="1600" noProof="0" dirty="0"/>
              <a:t>Eigentlich sind diese nicht durchbluteten Flecken hypopigmentiert; mit der Zeit werden sie jedoch hyperpigmentiert. </a:t>
            </a:r>
          </a:p>
        </p:txBody>
      </p:sp>
      <p:sp>
        <p:nvSpPr>
          <p:cNvPr id="58" name="TextBox 36">
            <a:extLst>
              <a:ext uri="{FF2B5EF4-FFF2-40B4-BE49-F238E27FC236}">
                <a16:creationId xmlns:a16="http://schemas.microsoft.com/office/drawing/2014/main" id="{E9E76A4C-E5EE-C8A3-FC71-83935FF827CB}"/>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59" name="TextBox 7">
            <a:extLst>
              <a:ext uri="{FF2B5EF4-FFF2-40B4-BE49-F238E27FC236}">
                <a16:creationId xmlns:a16="http://schemas.microsoft.com/office/drawing/2014/main" id="{19B62CC3-2211-7CBF-691F-D535CA5273FD}"/>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60" name="TextBox 8">
            <a:extLst>
              <a:ext uri="{FF2B5EF4-FFF2-40B4-BE49-F238E27FC236}">
                <a16:creationId xmlns:a16="http://schemas.microsoft.com/office/drawing/2014/main" id="{224D1B5F-5A01-6D00-392E-F018D07214E3}"/>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61" name="Straight Arrow Connector 21">
            <a:extLst>
              <a:ext uri="{FF2B5EF4-FFF2-40B4-BE49-F238E27FC236}">
                <a16:creationId xmlns:a16="http://schemas.microsoft.com/office/drawing/2014/main" id="{0E9542D4-179A-947E-8039-1A0F72100AE8}"/>
              </a:ext>
            </a:extLst>
          </p:cNvPr>
          <p:cNvCxnSpPr>
            <a:cxnSpLocks/>
            <a:endCxn id="60"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22">
            <a:extLst>
              <a:ext uri="{FF2B5EF4-FFF2-40B4-BE49-F238E27FC236}">
                <a16:creationId xmlns:a16="http://schemas.microsoft.com/office/drawing/2014/main" id="{13341EF0-5E1B-B0E8-C580-17FB206C89DB}"/>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63" name="TextBox 27">
            <a:extLst>
              <a:ext uri="{FF2B5EF4-FFF2-40B4-BE49-F238E27FC236}">
                <a16:creationId xmlns:a16="http://schemas.microsoft.com/office/drawing/2014/main" id="{023F9E17-0C76-0451-BBC5-23FEB9A7482D}"/>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64" name="Straight Arrow Connector 39">
            <a:extLst>
              <a:ext uri="{FF2B5EF4-FFF2-40B4-BE49-F238E27FC236}">
                <a16:creationId xmlns:a16="http://schemas.microsoft.com/office/drawing/2014/main" id="{5A4BFA7F-8AF3-7F08-EF09-C9A7B1A04853}"/>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5" name="TextBox 32">
            <a:extLst>
              <a:ext uri="{FF2B5EF4-FFF2-40B4-BE49-F238E27FC236}">
                <a16:creationId xmlns:a16="http://schemas.microsoft.com/office/drawing/2014/main" id="{F48A49F9-DA18-0267-CA46-E3C0DAFBB4D2}"/>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66" name="TextBox 12">
            <a:extLst>
              <a:ext uri="{FF2B5EF4-FFF2-40B4-BE49-F238E27FC236}">
                <a16:creationId xmlns:a16="http://schemas.microsoft.com/office/drawing/2014/main" id="{707C368D-8838-9F87-A7E3-7A40DFB624BA}"/>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67" name="Straight Arrow Connector 10">
            <a:extLst>
              <a:ext uri="{FF2B5EF4-FFF2-40B4-BE49-F238E27FC236}">
                <a16:creationId xmlns:a16="http://schemas.microsoft.com/office/drawing/2014/main" id="{6B4B9E57-997A-1DB3-9394-4527F63310BB}"/>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13">
            <a:extLst>
              <a:ext uri="{FF2B5EF4-FFF2-40B4-BE49-F238E27FC236}">
                <a16:creationId xmlns:a16="http://schemas.microsoft.com/office/drawing/2014/main" id="{A3D4BFDC-E21D-7B4B-F03D-BF1520C449CC}"/>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14">
            <a:extLst>
              <a:ext uri="{FF2B5EF4-FFF2-40B4-BE49-F238E27FC236}">
                <a16:creationId xmlns:a16="http://schemas.microsoft.com/office/drawing/2014/main" id="{823C6F1E-8B6D-3797-C721-F3256DD53C27}"/>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15">
            <a:extLst>
              <a:ext uri="{FF2B5EF4-FFF2-40B4-BE49-F238E27FC236}">
                <a16:creationId xmlns:a16="http://schemas.microsoft.com/office/drawing/2014/main" id="{DE50DAE1-4879-5A44-60CA-A96CAA6BB1CB}"/>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16">
            <a:extLst>
              <a:ext uri="{FF2B5EF4-FFF2-40B4-BE49-F238E27FC236}">
                <a16:creationId xmlns:a16="http://schemas.microsoft.com/office/drawing/2014/main" id="{26B4B025-07FD-10A4-0C68-738BD948680A}"/>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18">
            <a:extLst>
              <a:ext uri="{FF2B5EF4-FFF2-40B4-BE49-F238E27FC236}">
                <a16:creationId xmlns:a16="http://schemas.microsoft.com/office/drawing/2014/main" id="{DC226691-9882-512E-D770-56F56A29E4CD}"/>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4" name="TextBox 25">
            <a:extLst>
              <a:ext uri="{FF2B5EF4-FFF2-40B4-BE49-F238E27FC236}">
                <a16:creationId xmlns:a16="http://schemas.microsoft.com/office/drawing/2014/main" id="{1E5B7595-5350-C934-72A5-E3CE17F41FAE}"/>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75" name="TextBox 35">
            <a:extLst>
              <a:ext uri="{FF2B5EF4-FFF2-40B4-BE49-F238E27FC236}">
                <a16:creationId xmlns:a16="http://schemas.microsoft.com/office/drawing/2014/main" id="{C8943A44-8C9A-D4DC-015B-1C229FE3728E}"/>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76" name="TextBox 36">
            <a:extLst>
              <a:ext uri="{FF2B5EF4-FFF2-40B4-BE49-F238E27FC236}">
                <a16:creationId xmlns:a16="http://schemas.microsoft.com/office/drawing/2014/main" id="{EA807962-7103-6E58-1DCD-F5B08BB3903A}"/>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77" name="TextBox 37">
            <a:extLst>
              <a:ext uri="{FF2B5EF4-FFF2-40B4-BE49-F238E27FC236}">
                <a16:creationId xmlns:a16="http://schemas.microsoft.com/office/drawing/2014/main" id="{60595F5E-2AA1-0BFD-04FD-99147F14BC03}"/>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Tree>
    <p:extLst>
      <p:ext uri="{BB962C8B-B14F-4D97-AF65-F5344CB8AC3E}">
        <p14:creationId xmlns:p14="http://schemas.microsoft.com/office/powerpoint/2010/main" val="3319034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75205D1-D9FD-F89A-7191-BC0DFC88963F}"/>
              </a:ext>
            </a:extLst>
          </p:cNvPr>
          <p:cNvGrpSpPr/>
          <p:nvPr/>
        </p:nvGrpSpPr>
        <p:grpSpPr>
          <a:xfrm>
            <a:off x="1905000" y="1066800"/>
            <a:ext cx="2057400" cy="3886200"/>
            <a:chOff x="1905000" y="1066800"/>
            <a:chExt cx="2057400" cy="3886200"/>
          </a:xfrm>
        </p:grpSpPr>
        <p:sp>
          <p:nvSpPr>
            <p:cNvPr id="5" name="Rectangle 14">
              <a:extLst>
                <a:ext uri="{FF2B5EF4-FFF2-40B4-BE49-F238E27FC236}">
                  <a16:creationId xmlns:a16="http://schemas.microsoft.com/office/drawing/2014/main" id="{DAB44216-3CE7-A3FC-6C99-A112B5751AF0}"/>
                </a:ext>
              </a:extLst>
            </p:cNvPr>
            <p:cNvSpPr>
              <a:spLocks noChangeArrowheads="1"/>
            </p:cNvSpPr>
            <p:nvPr/>
          </p:nvSpPr>
          <p:spPr bwMode="auto">
            <a:xfrm>
              <a:off x="1905000" y="1709928"/>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6" name="Rectangle 14">
              <a:extLst>
                <a:ext uri="{FF2B5EF4-FFF2-40B4-BE49-F238E27FC236}">
                  <a16:creationId xmlns:a16="http://schemas.microsoft.com/office/drawing/2014/main" id="{12DF2446-AD16-2644-08B7-6A30C6D17BB1}"/>
                </a:ext>
              </a:extLst>
            </p:cNvPr>
            <p:cNvSpPr>
              <a:spLocks noChangeArrowheads="1"/>
            </p:cNvSpPr>
            <p:nvPr/>
          </p:nvSpPr>
          <p:spPr bwMode="auto">
            <a:xfrm>
              <a:off x="1905000" y="1066800"/>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7" name="Rectangle 14">
              <a:extLst>
                <a:ext uri="{FF2B5EF4-FFF2-40B4-BE49-F238E27FC236}">
                  <a16:creationId xmlns:a16="http://schemas.microsoft.com/office/drawing/2014/main" id="{3F26F286-C923-16FB-6457-8A24FEA5B1F9}"/>
                </a:ext>
              </a:extLst>
            </p:cNvPr>
            <p:cNvSpPr>
              <a:spLocks noChangeArrowheads="1"/>
            </p:cNvSpPr>
            <p:nvPr/>
          </p:nvSpPr>
          <p:spPr bwMode="auto">
            <a:xfrm>
              <a:off x="1905000" y="4642954"/>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sp>
        <p:nvSpPr>
          <p:cNvPr id="15372" name="Rectangle 12">
            <a:extLst>
              <a:ext uri="{FF2B5EF4-FFF2-40B4-BE49-F238E27FC236}">
                <a16:creationId xmlns:a16="http://schemas.microsoft.com/office/drawing/2014/main" id="{48F94F0B-85F0-4956-A7F6-F56E353E2C83}"/>
              </a:ext>
            </a:extLst>
          </p:cNvPr>
          <p:cNvSpPr>
            <a:spLocks noGrp="1" noChangeArrowheads="1"/>
          </p:cNvSpPr>
          <p:nvPr>
            <p:ph type="body" idx="1"/>
          </p:nvPr>
        </p:nvSpPr>
        <p:spPr>
          <a:xfrm>
            <a:off x="228600" y="1066800"/>
            <a:ext cx="8915400" cy="5562600"/>
          </a:xfrm>
        </p:spPr>
        <p:txBody>
          <a:bodyPr wrap="square" lIns="25400" tIns="12700" rIns="25400" bIns="12700"/>
          <a:lstStyle/>
          <a:p>
            <a:pPr marL="0" indent="0" eaLnBrk="1" hangingPunct="1">
              <a:buFont typeface="Wingdings" panose="05000000000000000000" pitchFamily="2" charset="2"/>
              <a:buNone/>
            </a:pPr>
            <a:r>
              <a:rPr lang="de-DE" sz="1800" noProof="0" dirty="0">
                <a:latin typeface="Arial" panose="020B0604020202020204" pitchFamily="34" charset="0"/>
              </a:rPr>
              <a:t>1) Hypertensive </a:t>
            </a:r>
            <a:r>
              <a:rPr lang="de-DE" sz="1800" i="1" noProof="0" dirty="0">
                <a:solidFill>
                  <a:srgbClr val="0000FF"/>
                </a:solidFill>
                <a:latin typeface="Arial" panose="020B0604020202020204" pitchFamily="34" charset="0"/>
              </a:rPr>
              <a:t>Retinopathie</a:t>
            </a:r>
          </a:p>
          <a:p>
            <a:pPr lvl="1" eaLnBrk="1" hangingPunct="1"/>
            <a:r>
              <a:rPr lang="de-DE" sz="1800" noProof="0" dirty="0">
                <a:latin typeface="Arial" panose="020B0604020202020204" pitchFamily="34" charset="0"/>
              </a:rPr>
              <a:t>Häufigstes Anzeichen bei chronischer Hypertonie: </a:t>
            </a:r>
            <a:r>
              <a:rPr lang="de-DE" sz="1800" noProof="0" dirty="0">
                <a:solidFill>
                  <a:srgbClr val="0000FF"/>
                </a:solidFill>
                <a:latin typeface="Arial" panose="020B0604020202020204" pitchFamily="34" charset="0"/>
                <a:sym typeface="Wingdings" panose="05000000000000000000" pitchFamily="2" charset="2"/>
              </a:rPr>
              <a:t>Verengung der Arteriolen</a:t>
            </a:r>
          </a:p>
          <a:p>
            <a:pPr marL="0" indent="0" eaLnBrk="1" hangingPunct="1">
              <a:buFont typeface="Wingdings" panose="05000000000000000000" pitchFamily="2" charset="2"/>
              <a:buNone/>
            </a:pPr>
            <a:r>
              <a:rPr lang="de-DE" sz="1800" noProof="0" dirty="0">
                <a:solidFill>
                  <a:schemeClr val="bg1">
                    <a:lumMod val="75000"/>
                  </a:schemeClr>
                </a:solidFill>
                <a:latin typeface="Arial" panose="020B0604020202020204" pitchFamily="34" charset="0"/>
                <a:sym typeface="Wingdings" panose="05000000000000000000" pitchFamily="2" charset="2"/>
              </a:rPr>
              <a:t>2) Hypertensive </a:t>
            </a:r>
            <a:r>
              <a:rPr lang="de-DE" sz="1800" i="1" noProof="0" dirty="0">
                <a:solidFill>
                  <a:schemeClr val="bg1">
                    <a:lumMod val="75000"/>
                  </a:schemeClr>
                </a:solidFill>
                <a:latin typeface="Arial" panose="020B0604020202020204" pitchFamily="34" charset="0"/>
                <a:sym typeface="Wingdings" panose="05000000000000000000" pitchFamily="2" charset="2"/>
              </a:rPr>
              <a:t>Choroidopathie</a:t>
            </a:r>
          </a:p>
          <a:p>
            <a:pPr lvl="1" eaLnBrk="1" hangingPunct="1"/>
            <a:r>
              <a:rPr lang="de-DE" sz="1800" noProof="0" dirty="0">
                <a:solidFill>
                  <a:schemeClr val="bg1"/>
                </a:solidFill>
                <a:latin typeface="Arial" panose="020B0604020202020204" pitchFamily="34" charset="0"/>
              </a:rPr>
              <a:t>Tritt typischerweise bei jungen Patienten mit akutem Bluthochdruck auf: </a:t>
            </a:r>
          </a:p>
          <a:p>
            <a:pPr lvl="2" eaLnBrk="1" hangingPunct="1"/>
            <a:r>
              <a:rPr lang="de-DE" sz="1800" noProof="0" dirty="0">
                <a:solidFill>
                  <a:schemeClr val="bg1"/>
                </a:solidFill>
                <a:latin typeface="Arial" panose="020B0604020202020204" pitchFamily="34" charset="0"/>
              </a:rPr>
              <a:t>Präeklampsie/Eklampsie</a:t>
            </a:r>
          </a:p>
          <a:p>
            <a:pPr lvl="2" eaLnBrk="1" hangingPunct="1"/>
            <a:r>
              <a:rPr lang="de-DE" sz="1800" noProof="0" dirty="0">
                <a:solidFill>
                  <a:schemeClr val="bg1"/>
                </a:solidFill>
                <a:latin typeface="Arial" panose="020B0604020202020204" pitchFamily="34" charset="0"/>
              </a:rPr>
              <a:t>Phäochromozytom</a:t>
            </a:r>
          </a:p>
          <a:p>
            <a:pPr lvl="2" eaLnBrk="1" hangingPunct="1"/>
            <a:r>
              <a:rPr lang="de-DE" sz="1800" noProof="0" dirty="0">
                <a:solidFill>
                  <a:schemeClr val="bg1"/>
                </a:solidFill>
                <a:latin typeface="Arial" panose="020B0604020202020204" pitchFamily="34" charset="0"/>
              </a:rPr>
              <a:t>Nierenerkrankung</a:t>
            </a:r>
          </a:p>
          <a:p>
            <a:pPr lvl="1" eaLnBrk="1" hangingPunct="1"/>
            <a:r>
              <a:rPr lang="de-DE" sz="1800" noProof="0" dirty="0">
                <a:solidFill>
                  <a:schemeClr val="bg1"/>
                </a:solidFill>
                <a:latin typeface="Arial" panose="020B0604020202020204" pitchFamily="34" charset="0"/>
              </a:rPr>
              <a:t>Anzeichen:</a:t>
            </a:r>
          </a:p>
          <a:p>
            <a:pPr lvl="2" eaLnBrk="1" hangingPunct="1"/>
            <a:r>
              <a:rPr lang="de-DE" sz="1800" noProof="0" dirty="0">
                <a:solidFill>
                  <a:schemeClr val="bg1"/>
                </a:solidFill>
                <a:latin typeface="Arial" panose="020B0604020202020204" pitchFamily="34" charset="0"/>
              </a:rPr>
              <a:t>Hyperpigmentierte Flecken mit hypopigmentiertem Rand = </a:t>
            </a:r>
            <a:r>
              <a:rPr lang="de-DE" sz="1800" i="1" noProof="0" dirty="0">
                <a:solidFill>
                  <a:schemeClr val="bg1"/>
                </a:solidFill>
                <a:latin typeface="Arial" panose="020B0604020202020204" pitchFamily="34" charset="0"/>
              </a:rPr>
              <a:t>Elschnig-Flecken</a:t>
            </a:r>
          </a:p>
          <a:p>
            <a:pPr lvl="2" eaLnBrk="1" hangingPunct="1"/>
            <a:r>
              <a:rPr lang="de-DE" sz="1800" noProof="0" dirty="0">
                <a:solidFill>
                  <a:schemeClr val="bg1"/>
                </a:solidFill>
                <a:latin typeface="Arial" panose="020B0604020202020204" pitchFamily="34" charset="0"/>
              </a:rPr>
              <a:t>Lineare Bereiche mit Hyperpigmentierung über den Aderhautarterien = </a:t>
            </a:r>
            <a:r>
              <a:rPr lang="de-DE" sz="1800" i="1" noProof="0" dirty="0">
                <a:solidFill>
                  <a:schemeClr val="bg1"/>
                </a:solidFill>
                <a:latin typeface="Arial" panose="020B0604020202020204" pitchFamily="34" charset="0"/>
              </a:rPr>
              <a:t>Siegrist-Streifen</a:t>
            </a:r>
          </a:p>
          <a:p>
            <a:pPr marL="0" indent="0" eaLnBrk="1" hangingPunct="1">
              <a:buFont typeface="Wingdings" panose="05000000000000000000" pitchFamily="2" charset="2"/>
              <a:buNone/>
            </a:pPr>
            <a:r>
              <a:rPr lang="de-DE" sz="1800" noProof="0" dirty="0">
                <a:solidFill>
                  <a:schemeClr val="bg1">
                    <a:lumMod val="75000"/>
                  </a:schemeClr>
                </a:solidFill>
                <a:latin typeface="Arial" panose="020B0604020202020204" pitchFamily="34" charset="0"/>
              </a:rPr>
              <a:t>3) Hypertensive </a:t>
            </a:r>
            <a:r>
              <a:rPr lang="de-DE" sz="1800" i="1" noProof="0" dirty="0">
                <a:solidFill>
                  <a:schemeClr val="bg1">
                    <a:lumMod val="75000"/>
                  </a:schemeClr>
                </a:solidFill>
                <a:latin typeface="Arial" panose="020B0604020202020204" pitchFamily="34" charset="0"/>
              </a:rPr>
              <a:t>Optikusneuropathie</a:t>
            </a:r>
          </a:p>
          <a:p>
            <a:pPr lvl="1" eaLnBrk="1" hangingPunct="1"/>
            <a:r>
              <a:rPr lang="de-DE" sz="1800" noProof="0" dirty="0">
                <a:solidFill>
                  <a:schemeClr val="bg1"/>
                </a:solidFill>
                <a:latin typeface="Arial" panose="020B0604020202020204" pitchFamily="34" charset="0"/>
              </a:rPr>
              <a:t>Das Erscheinungsbild hängt vom Grad und der Dauer der Hypertonie ab</a:t>
            </a:r>
          </a:p>
          <a:p>
            <a:pPr lvl="1" eaLnBrk="1" hangingPunct="1"/>
            <a:r>
              <a:rPr lang="de-DE" sz="1800" noProof="0" dirty="0">
                <a:solidFill>
                  <a:schemeClr val="bg1"/>
                </a:solidFill>
                <a:latin typeface="Arial" panose="020B0604020202020204" pitchFamily="34" charset="0"/>
              </a:rPr>
              <a:t>Schwerer </a:t>
            </a:r>
            <a:r>
              <a:rPr lang="de-DE" sz="1800" noProof="0" dirty="0">
                <a:solidFill>
                  <a:schemeClr val="bg1"/>
                </a:solidFill>
                <a:latin typeface="Arial" panose="020B0604020202020204" pitchFamily="34" charset="0"/>
                <a:sym typeface="Wingdings" panose="05000000000000000000" pitchFamily="2" charset="2"/>
              </a:rPr>
              <a:t>Bluthochdruck  Flammenblutungen am Papillenrand + Papillenödem</a:t>
            </a: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4</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sp>
        <p:nvSpPr>
          <p:cNvPr id="37" name="Rectangle 9">
            <a:extLst>
              <a:ext uri="{FF2B5EF4-FFF2-40B4-BE49-F238E27FC236}">
                <a16:creationId xmlns:a16="http://schemas.microsoft.com/office/drawing/2014/main" id="{3CD6150E-692A-467C-8C16-8CE93450CECB}"/>
              </a:ext>
            </a:extLst>
          </p:cNvPr>
          <p:cNvSpPr>
            <a:spLocks noChangeArrowheads="1"/>
          </p:cNvSpPr>
          <p:nvPr/>
        </p:nvSpPr>
        <p:spPr bwMode="auto">
          <a:xfrm>
            <a:off x="6019800" y="1423074"/>
            <a:ext cx="2667000" cy="310047"/>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1200" noProof="0" dirty="0"/>
              <a:t>zwei Wörter</a:t>
            </a:r>
          </a:p>
        </p:txBody>
      </p:sp>
      <p:sp>
        <p:nvSpPr>
          <p:cNvPr id="19" name="Rectangle 18">
            <a:extLst>
              <a:ext uri="{FF2B5EF4-FFF2-40B4-BE49-F238E27FC236}">
                <a16:creationId xmlns:a16="http://schemas.microsoft.com/office/drawing/2014/main" id="{51946662-BED1-49A4-9D99-8B990FABA618}"/>
              </a:ext>
            </a:extLst>
          </p:cNvPr>
          <p:cNvSpPr/>
          <p:nvPr/>
        </p:nvSpPr>
        <p:spPr>
          <a:xfrm>
            <a:off x="553278" y="2133600"/>
            <a:ext cx="533401" cy="24660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
        <p:nvSpPr>
          <p:cNvPr id="21" name="Rectangle 20">
            <a:extLst>
              <a:ext uri="{FF2B5EF4-FFF2-40B4-BE49-F238E27FC236}">
                <a16:creationId xmlns:a16="http://schemas.microsoft.com/office/drawing/2014/main" id="{B4599937-C7F1-4C1D-8439-EE433A57B002}"/>
              </a:ext>
            </a:extLst>
          </p:cNvPr>
          <p:cNvSpPr/>
          <p:nvPr/>
        </p:nvSpPr>
        <p:spPr>
          <a:xfrm>
            <a:off x="324678" y="4965700"/>
            <a:ext cx="53340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Tree>
    <p:extLst>
      <p:ext uri="{BB962C8B-B14F-4D97-AF65-F5344CB8AC3E}">
        <p14:creationId xmlns:p14="http://schemas.microsoft.com/office/powerpoint/2010/main" val="36775337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Box 65">
            <a:extLst>
              <a:ext uri="{FF2B5EF4-FFF2-40B4-BE49-F238E27FC236}">
                <a16:creationId xmlns:a16="http://schemas.microsoft.com/office/drawing/2014/main" id="{7820B2EC-D528-5F58-B748-0700026E2869}"/>
              </a:ext>
            </a:extLst>
          </p:cNvPr>
          <p:cNvSpPr txBox="1"/>
          <p:nvPr/>
        </p:nvSpPr>
        <p:spPr>
          <a:xfrm>
            <a:off x="3047999" y="4884708"/>
            <a:ext cx="2133601"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Arteriovenöses</a:t>
            </a:r>
            <a:r>
              <a:rPr lang="en-US" sz="1400" dirty="0">
                <a:solidFill>
                  <a:schemeClr val="bg1">
                    <a:lumMod val="75000"/>
                  </a:schemeClr>
                </a:solidFill>
              </a:rPr>
              <a:t> </a:t>
            </a:r>
            <a:r>
              <a:rPr lang="en-US" sz="1400" dirty="0" err="1">
                <a:solidFill>
                  <a:schemeClr val="bg1">
                    <a:lumMod val="75000"/>
                  </a:schemeClr>
                </a:solidFill>
              </a:rPr>
              <a:t>Kreuzungszeichen</a:t>
            </a:r>
            <a:endParaRPr lang="de-DE" sz="1400" noProof="0" dirty="0">
              <a:solidFill>
                <a:schemeClr val="bg1">
                  <a:lumMod val="75000"/>
                </a:schemeClr>
              </a:solidFill>
            </a:endParaRPr>
          </a:p>
        </p:txBody>
      </p:sp>
      <p:sp>
        <p:nvSpPr>
          <p:cNvPr id="24" name="TextBox 36">
            <a:extLst>
              <a:ext uri="{FF2B5EF4-FFF2-40B4-BE49-F238E27FC236}">
                <a16:creationId xmlns:a16="http://schemas.microsoft.com/office/drawing/2014/main" id="{817B99E9-59FA-F03A-AE05-031055D1E0FA}"/>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25" name="TextBox 7">
            <a:extLst>
              <a:ext uri="{FF2B5EF4-FFF2-40B4-BE49-F238E27FC236}">
                <a16:creationId xmlns:a16="http://schemas.microsoft.com/office/drawing/2014/main" id="{12FB40D5-CF6A-5A46-6425-2C4A52970D1D}"/>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27" name="TextBox 8">
            <a:extLst>
              <a:ext uri="{FF2B5EF4-FFF2-40B4-BE49-F238E27FC236}">
                <a16:creationId xmlns:a16="http://schemas.microsoft.com/office/drawing/2014/main" id="{A9D35964-132A-28C1-983F-EE0A0F309B04}"/>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30" name="Straight Arrow Connector 21">
            <a:extLst>
              <a:ext uri="{FF2B5EF4-FFF2-40B4-BE49-F238E27FC236}">
                <a16:creationId xmlns:a16="http://schemas.microsoft.com/office/drawing/2014/main" id="{3DC96F81-8BB7-8122-F3AC-63EC2565DE94}"/>
              </a:ext>
            </a:extLst>
          </p:cNvPr>
          <p:cNvCxnSpPr>
            <a:cxnSpLocks/>
            <a:endCxn id="27"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22">
            <a:extLst>
              <a:ext uri="{FF2B5EF4-FFF2-40B4-BE49-F238E27FC236}">
                <a16:creationId xmlns:a16="http://schemas.microsoft.com/office/drawing/2014/main" id="{DD6516FF-B830-CEBE-F09D-3DBE7DC07DFD}"/>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32" name="TextBox 27">
            <a:extLst>
              <a:ext uri="{FF2B5EF4-FFF2-40B4-BE49-F238E27FC236}">
                <a16:creationId xmlns:a16="http://schemas.microsoft.com/office/drawing/2014/main" id="{AB7C385E-6093-A486-2349-6255B4E1EB35}"/>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42" name="Straight Arrow Connector 39">
            <a:extLst>
              <a:ext uri="{FF2B5EF4-FFF2-40B4-BE49-F238E27FC236}">
                <a16:creationId xmlns:a16="http://schemas.microsoft.com/office/drawing/2014/main" id="{4531967E-FD03-36D9-EBE7-437A26D36BED}"/>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32">
            <a:extLst>
              <a:ext uri="{FF2B5EF4-FFF2-40B4-BE49-F238E27FC236}">
                <a16:creationId xmlns:a16="http://schemas.microsoft.com/office/drawing/2014/main" id="{BD4902D4-8B6B-D767-CDE3-199B85EA512F}"/>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45" name="TextBox 12">
            <a:extLst>
              <a:ext uri="{FF2B5EF4-FFF2-40B4-BE49-F238E27FC236}">
                <a16:creationId xmlns:a16="http://schemas.microsoft.com/office/drawing/2014/main" id="{DD559AD1-457D-15FA-3EAD-0D805F80CCD2}"/>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46" name="Straight Arrow Connector 10">
            <a:extLst>
              <a:ext uri="{FF2B5EF4-FFF2-40B4-BE49-F238E27FC236}">
                <a16:creationId xmlns:a16="http://schemas.microsoft.com/office/drawing/2014/main" id="{05EFD1BF-2BEF-7B35-F446-C9D2DFE0D101}"/>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13">
            <a:extLst>
              <a:ext uri="{FF2B5EF4-FFF2-40B4-BE49-F238E27FC236}">
                <a16:creationId xmlns:a16="http://schemas.microsoft.com/office/drawing/2014/main" id="{470838CF-9850-7ACE-1108-65134D6B4C5C}"/>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14">
            <a:extLst>
              <a:ext uri="{FF2B5EF4-FFF2-40B4-BE49-F238E27FC236}">
                <a16:creationId xmlns:a16="http://schemas.microsoft.com/office/drawing/2014/main" id="{DC5105BA-B275-23B8-8849-6821E84557D7}"/>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15">
            <a:extLst>
              <a:ext uri="{FF2B5EF4-FFF2-40B4-BE49-F238E27FC236}">
                <a16:creationId xmlns:a16="http://schemas.microsoft.com/office/drawing/2014/main" id="{02CAE23A-2C2B-E2B8-38EE-0C3A82DA1664}"/>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16">
            <a:extLst>
              <a:ext uri="{FF2B5EF4-FFF2-40B4-BE49-F238E27FC236}">
                <a16:creationId xmlns:a16="http://schemas.microsoft.com/office/drawing/2014/main" id="{846EDA24-2209-2FEE-C228-66A52B19F9B2}"/>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18">
            <a:extLst>
              <a:ext uri="{FF2B5EF4-FFF2-40B4-BE49-F238E27FC236}">
                <a16:creationId xmlns:a16="http://schemas.microsoft.com/office/drawing/2014/main" id="{3E688029-481F-1618-649C-89F248FDCDFB}"/>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25">
            <a:extLst>
              <a:ext uri="{FF2B5EF4-FFF2-40B4-BE49-F238E27FC236}">
                <a16:creationId xmlns:a16="http://schemas.microsoft.com/office/drawing/2014/main" id="{E6A8E0BC-61AA-7975-D83A-CD1C8A4F5137}"/>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58" name="TextBox 35">
            <a:extLst>
              <a:ext uri="{FF2B5EF4-FFF2-40B4-BE49-F238E27FC236}">
                <a16:creationId xmlns:a16="http://schemas.microsoft.com/office/drawing/2014/main" id="{0F2FCBDC-FCFC-AB2B-5C1D-45D0C26D1975}"/>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59" name="TextBox 36">
            <a:extLst>
              <a:ext uri="{FF2B5EF4-FFF2-40B4-BE49-F238E27FC236}">
                <a16:creationId xmlns:a16="http://schemas.microsoft.com/office/drawing/2014/main" id="{4F6FFFB7-5FAF-8D5D-C492-5EC306A55DFE}"/>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60" name="TextBox 37">
            <a:extLst>
              <a:ext uri="{FF2B5EF4-FFF2-40B4-BE49-F238E27FC236}">
                <a16:creationId xmlns:a16="http://schemas.microsoft.com/office/drawing/2014/main" id="{807E5793-B680-7091-6161-941763B790C4}"/>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61" name="TextBox 71">
            <a:extLst>
              <a:ext uri="{FF2B5EF4-FFF2-40B4-BE49-F238E27FC236}">
                <a16:creationId xmlns:a16="http://schemas.microsoft.com/office/drawing/2014/main" id="{5DF767B6-6C4A-F974-F167-1001F9C06F83}"/>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dirty="0">
                <a:latin typeface="Arial" panose="020B0604020202020204" pitchFamily="34" charset="0"/>
              </a:rPr>
              <a:t>F</a:t>
            </a: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40</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b="1" noProof="0" dirty="0">
                <a:solidFill>
                  <a:srgbClr val="0000FF"/>
                </a:solidFill>
              </a:rPr>
              <a:t>Choroidopathie </a:t>
            </a:r>
            <a:r>
              <a:rPr lang="de-DE" sz="1600" noProof="0" dirty="0">
                <a:solidFill>
                  <a:schemeClr val="bg1">
                    <a:lumMod val="75000"/>
                  </a:schemeClr>
                </a:solidFill>
              </a:rPr>
              <a:t>und Optikusneuropathie</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35" name="TextBox 34">
            <a:extLst>
              <a:ext uri="{FF2B5EF4-FFF2-40B4-BE49-F238E27FC236}">
                <a16:creationId xmlns:a16="http://schemas.microsoft.com/office/drawing/2014/main" id="{C3337C0C-84EF-4B7B-9262-125115C7879B}"/>
              </a:ext>
            </a:extLst>
          </p:cNvPr>
          <p:cNvSpPr txBox="1"/>
          <p:nvPr/>
        </p:nvSpPr>
        <p:spPr>
          <a:xfrm>
            <a:off x="3513135" y="4646181"/>
            <a:ext cx="5486400" cy="1502976"/>
          </a:xfrm>
          <a:prstGeom prst="rect">
            <a:avLst/>
          </a:prstGeom>
          <a:solidFill>
            <a:schemeClr val="accent3">
              <a:lumMod val="85000"/>
            </a:schemeClr>
          </a:solidFill>
        </p:spPr>
        <p:txBody>
          <a:bodyPr wrap="square" lIns="25400" tIns="12700" rIns="25400" bIns="12700" rtlCol="0">
            <a:spAutoFit/>
          </a:bodyPr>
          <a:lstStyle/>
          <a:p>
            <a:r>
              <a:rPr lang="de-DE" sz="1600" i="1" dirty="0">
                <a:solidFill>
                  <a:schemeClr val="bg1">
                    <a:lumMod val="65000"/>
                  </a:schemeClr>
                </a:solidFill>
              </a:rPr>
              <a:t>Kurz gesagt, wie sieht die Pathophysiologie der </a:t>
            </a:r>
            <a:r>
              <a:rPr lang="de-DE" sz="1600" i="1" dirty="0" err="1">
                <a:solidFill>
                  <a:schemeClr val="bg1">
                    <a:lumMod val="65000"/>
                  </a:schemeClr>
                </a:solidFill>
              </a:rPr>
              <a:t>HTNive-Choroidopathie</a:t>
            </a:r>
            <a:r>
              <a:rPr lang="de-DE" sz="1600" i="1" dirty="0">
                <a:solidFill>
                  <a:schemeClr val="bg1">
                    <a:lumMod val="65000"/>
                  </a:schemeClr>
                </a:solidFill>
              </a:rPr>
              <a:t> aus?</a:t>
            </a:r>
          </a:p>
          <a:p>
            <a:r>
              <a:rPr lang="de-DE" sz="1600" dirty="0">
                <a:solidFill>
                  <a:schemeClr val="bg1">
                    <a:lumMod val="65000"/>
                  </a:schemeClr>
                </a:solidFill>
              </a:rPr>
              <a:t>Ein </a:t>
            </a:r>
            <a:r>
              <a:rPr lang="de-DE" sz="1600" dirty="0" err="1">
                <a:solidFill>
                  <a:schemeClr val="bg1">
                    <a:lumMod val="65000"/>
                  </a:schemeClr>
                </a:solidFill>
              </a:rPr>
              <a:t>Vasospasmus</a:t>
            </a:r>
            <a:r>
              <a:rPr lang="de-DE" sz="1600" dirty="0">
                <a:solidFill>
                  <a:schemeClr val="bg1">
                    <a:lumMod val="65000"/>
                  </a:schemeClr>
                </a:solidFill>
              </a:rPr>
              <a:t> führt zu einer  lobulären Nichtdurchblutung  der </a:t>
            </a:r>
            <a:r>
              <a:rPr lang="de-DE" sz="1600" dirty="0" err="1">
                <a:solidFill>
                  <a:schemeClr val="bg1">
                    <a:lumMod val="65000"/>
                  </a:schemeClr>
                </a:solidFill>
              </a:rPr>
              <a:t>Choriokapillaris</a:t>
            </a:r>
            <a:r>
              <a:rPr lang="de-DE" sz="1600" dirty="0">
                <a:solidFill>
                  <a:schemeClr val="bg1">
                    <a:lumMod val="65000"/>
                  </a:schemeClr>
                </a:solidFill>
              </a:rPr>
              <a:t>. Akut sind diese nicht durchbluteten </a:t>
            </a:r>
            <a:r>
              <a:rPr lang="de-DE" sz="1600" dirty="0" err="1">
                <a:solidFill>
                  <a:schemeClr val="bg1">
                    <a:lumMod val="65000"/>
                  </a:schemeClr>
                </a:solidFill>
              </a:rPr>
              <a:t>Lobuli</a:t>
            </a:r>
            <a:r>
              <a:rPr lang="de-DE" sz="1600" dirty="0">
                <a:solidFill>
                  <a:schemeClr val="bg1">
                    <a:lumMod val="65000"/>
                  </a:schemeClr>
                </a:solidFill>
              </a:rPr>
              <a:t> (Flecken) hypopigmentiert; mit der Zeit werden sie jedoch </a:t>
            </a:r>
            <a:r>
              <a:rPr lang="de-DE" sz="1600" b="1" dirty="0"/>
              <a:t>hyperpigmentiert</a:t>
            </a:r>
            <a:r>
              <a:rPr lang="de-DE" sz="1600" dirty="0"/>
              <a:t>. </a:t>
            </a:r>
          </a:p>
        </p:txBody>
      </p:sp>
      <p:sp>
        <p:nvSpPr>
          <p:cNvPr id="39" name="TextBox 38">
            <a:extLst>
              <a:ext uri="{FF2B5EF4-FFF2-40B4-BE49-F238E27FC236}">
                <a16:creationId xmlns:a16="http://schemas.microsoft.com/office/drawing/2014/main" id="{F55704D2-0F62-4D42-A513-403EABE9B85E}"/>
              </a:ext>
            </a:extLst>
          </p:cNvPr>
          <p:cNvSpPr txBox="1"/>
          <p:nvPr/>
        </p:nvSpPr>
        <p:spPr>
          <a:xfrm>
            <a:off x="3877961" y="5060583"/>
            <a:ext cx="5147563" cy="764312"/>
          </a:xfrm>
          <a:prstGeom prst="rect">
            <a:avLst/>
          </a:prstGeom>
          <a:solidFill>
            <a:srgbClr val="99FF99"/>
          </a:solidFill>
        </p:spPr>
        <p:txBody>
          <a:bodyPr wrap="square" lIns="25400" tIns="12700" rIns="25400" bIns="12700" rtlCol="0">
            <a:spAutoFit/>
          </a:bodyPr>
          <a:lstStyle/>
          <a:p>
            <a:r>
              <a:rPr lang="de-DE" sz="1600" i="1" noProof="0" dirty="0">
                <a:solidFill>
                  <a:srgbClr val="0000FF"/>
                </a:solidFill>
              </a:rPr>
              <a:t>Wie lautet die namensgebende Bezeichnung für diese hyperpigmentierten Flecken?</a:t>
            </a:r>
          </a:p>
          <a:p>
            <a:endParaRPr lang="de-DE" sz="1600" i="1" noProof="0" dirty="0">
              <a:solidFill>
                <a:srgbClr val="0000FF"/>
              </a:solidFill>
            </a:endParaRPr>
          </a:p>
        </p:txBody>
      </p:sp>
    </p:spTree>
    <p:extLst>
      <p:ext uri="{BB962C8B-B14F-4D97-AF65-F5344CB8AC3E}">
        <p14:creationId xmlns:p14="http://schemas.microsoft.com/office/powerpoint/2010/main" val="27599688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5">
            <a:extLst>
              <a:ext uri="{FF2B5EF4-FFF2-40B4-BE49-F238E27FC236}">
                <a16:creationId xmlns:a16="http://schemas.microsoft.com/office/drawing/2014/main" id="{7FF251BA-1023-FED7-EAF4-7C4ADB198E86}"/>
              </a:ext>
            </a:extLst>
          </p:cNvPr>
          <p:cNvSpPr txBox="1"/>
          <p:nvPr/>
        </p:nvSpPr>
        <p:spPr>
          <a:xfrm>
            <a:off x="3047999" y="4884708"/>
            <a:ext cx="2133601"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Arteriovenöses</a:t>
            </a:r>
            <a:r>
              <a:rPr lang="en-US" sz="1400" dirty="0">
                <a:solidFill>
                  <a:schemeClr val="bg1">
                    <a:lumMod val="75000"/>
                  </a:schemeClr>
                </a:solidFill>
              </a:rPr>
              <a:t> </a:t>
            </a:r>
            <a:r>
              <a:rPr lang="en-US" sz="1400" dirty="0" err="1">
                <a:solidFill>
                  <a:schemeClr val="bg1">
                    <a:lumMod val="75000"/>
                  </a:schemeClr>
                </a:solidFill>
              </a:rPr>
              <a:t>Kreuzungszeichen</a:t>
            </a:r>
            <a:endParaRPr lang="de-DE" sz="1400" noProof="0" dirty="0">
              <a:solidFill>
                <a:schemeClr val="bg1">
                  <a:lumMod val="75000"/>
                </a:schemeClr>
              </a:solidFill>
            </a:endParaRPr>
          </a:p>
        </p:txBody>
      </p:sp>
      <p:sp>
        <p:nvSpPr>
          <p:cNvPr id="11" name="TextBox 36">
            <a:extLst>
              <a:ext uri="{FF2B5EF4-FFF2-40B4-BE49-F238E27FC236}">
                <a16:creationId xmlns:a16="http://schemas.microsoft.com/office/drawing/2014/main" id="{2E564387-3BD8-9AFD-EA0E-D8A00316B61F}"/>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14" name="TextBox 7">
            <a:extLst>
              <a:ext uri="{FF2B5EF4-FFF2-40B4-BE49-F238E27FC236}">
                <a16:creationId xmlns:a16="http://schemas.microsoft.com/office/drawing/2014/main" id="{005688F3-8ED5-9C17-1391-904C7ED41AC1}"/>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5" name="TextBox 8">
            <a:extLst>
              <a:ext uri="{FF2B5EF4-FFF2-40B4-BE49-F238E27FC236}">
                <a16:creationId xmlns:a16="http://schemas.microsoft.com/office/drawing/2014/main" id="{62DF008F-60AA-B4E0-D592-8CB2892DF520}"/>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16" name="Straight Arrow Connector 21">
            <a:extLst>
              <a:ext uri="{FF2B5EF4-FFF2-40B4-BE49-F238E27FC236}">
                <a16:creationId xmlns:a16="http://schemas.microsoft.com/office/drawing/2014/main" id="{EA5C2F35-EF0A-412B-97DA-D959E24A1EE6}"/>
              </a:ext>
            </a:extLst>
          </p:cNvPr>
          <p:cNvCxnSpPr>
            <a:cxnSpLocks/>
            <a:endCxn id="15"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22">
            <a:extLst>
              <a:ext uri="{FF2B5EF4-FFF2-40B4-BE49-F238E27FC236}">
                <a16:creationId xmlns:a16="http://schemas.microsoft.com/office/drawing/2014/main" id="{7C087A7E-56ED-0D53-92EF-DC2646ACBFBB}"/>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18" name="TextBox 27">
            <a:extLst>
              <a:ext uri="{FF2B5EF4-FFF2-40B4-BE49-F238E27FC236}">
                <a16:creationId xmlns:a16="http://schemas.microsoft.com/office/drawing/2014/main" id="{7B6765CF-66F8-B8B7-1AAC-2B9F6EE84D4A}"/>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19" name="Straight Arrow Connector 39">
            <a:extLst>
              <a:ext uri="{FF2B5EF4-FFF2-40B4-BE49-F238E27FC236}">
                <a16:creationId xmlns:a16="http://schemas.microsoft.com/office/drawing/2014/main" id="{A9B33D35-C4E7-F56C-D6D3-664F73186C56}"/>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32">
            <a:extLst>
              <a:ext uri="{FF2B5EF4-FFF2-40B4-BE49-F238E27FC236}">
                <a16:creationId xmlns:a16="http://schemas.microsoft.com/office/drawing/2014/main" id="{48B765AB-D50F-B49B-DDD9-CD1648555CC8}"/>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24" name="TextBox 12">
            <a:extLst>
              <a:ext uri="{FF2B5EF4-FFF2-40B4-BE49-F238E27FC236}">
                <a16:creationId xmlns:a16="http://schemas.microsoft.com/office/drawing/2014/main" id="{79A1D7D5-B1B4-87D0-001C-CCDE1E1EC85A}"/>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25" name="Straight Arrow Connector 10">
            <a:extLst>
              <a:ext uri="{FF2B5EF4-FFF2-40B4-BE49-F238E27FC236}">
                <a16:creationId xmlns:a16="http://schemas.microsoft.com/office/drawing/2014/main" id="{2D0D9701-4152-C454-0A3B-B67EA2EFDA0D}"/>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13">
            <a:extLst>
              <a:ext uri="{FF2B5EF4-FFF2-40B4-BE49-F238E27FC236}">
                <a16:creationId xmlns:a16="http://schemas.microsoft.com/office/drawing/2014/main" id="{47873951-03F9-0ECC-AF18-DFC4B7C03A72}"/>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14">
            <a:extLst>
              <a:ext uri="{FF2B5EF4-FFF2-40B4-BE49-F238E27FC236}">
                <a16:creationId xmlns:a16="http://schemas.microsoft.com/office/drawing/2014/main" id="{93A10F75-77DA-08DF-4E07-03FD981BE9C4}"/>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15">
            <a:extLst>
              <a:ext uri="{FF2B5EF4-FFF2-40B4-BE49-F238E27FC236}">
                <a16:creationId xmlns:a16="http://schemas.microsoft.com/office/drawing/2014/main" id="{6DB9BE6F-8872-74C4-406C-85E9FA782C91}"/>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16">
            <a:extLst>
              <a:ext uri="{FF2B5EF4-FFF2-40B4-BE49-F238E27FC236}">
                <a16:creationId xmlns:a16="http://schemas.microsoft.com/office/drawing/2014/main" id="{73DBC52B-8ED8-D7B3-5A10-1D8B52EB1E33}"/>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18">
            <a:extLst>
              <a:ext uri="{FF2B5EF4-FFF2-40B4-BE49-F238E27FC236}">
                <a16:creationId xmlns:a16="http://schemas.microsoft.com/office/drawing/2014/main" id="{520FBAB0-008E-18CB-F5C7-332B44D9E138}"/>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25">
            <a:extLst>
              <a:ext uri="{FF2B5EF4-FFF2-40B4-BE49-F238E27FC236}">
                <a16:creationId xmlns:a16="http://schemas.microsoft.com/office/drawing/2014/main" id="{C2EBAD74-12E8-6CFD-DAE8-F62EB18F2163}"/>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45" name="TextBox 35">
            <a:extLst>
              <a:ext uri="{FF2B5EF4-FFF2-40B4-BE49-F238E27FC236}">
                <a16:creationId xmlns:a16="http://schemas.microsoft.com/office/drawing/2014/main" id="{860D292B-0C0B-720C-4A1D-48D726B7CFDA}"/>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46" name="TextBox 36">
            <a:extLst>
              <a:ext uri="{FF2B5EF4-FFF2-40B4-BE49-F238E27FC236}">
                <a16:creationId xmlns:a16="http://schemas.microsoft.com/office/drawing/2014/main" id="{3F1EECD2-0F43-301C-C798-6B0FE8F9CCF6}"/>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47" name="TextBox 37">
            <a:extLst>
              <a:ext uri="{FF2B5EF4-FFF2-40B4-BE49-F238E27FC236}">
                <a16:creationId xmlns:a16="http://schemas.microsoft.com/office/drawing/2014/main" id="{276A203B-70A4-D468-64DE-0239089F98EF}"/>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49" name="TextBox 71">
            <a:extLst>
              <a:ext uri="{FF2B5EF4-FFF2-40B4-BE49-F238E27FC236}">
                <a16:creationId xmlns:a16="http://schemas.microsoft.com/office/drawing/2014/main" id="{0D70EAB5-6740-9820-BDFD-3A453331A721}"/>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41</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b="1" noProof="0" dirty="0">
                <a:solidFill>
                  <a:srgbClr val="0000FF"/>
                </a:solidFill>
              </a:rPr>
              <a:t>Choroidopathie </a:t>
            </a:r>
            <a:r>
              <a:rPr lang="de-DE" sz="1600" noProof="0" dirty="0">
                <a:solidFill>
                  <a:schemeClr val="bg1">
                    <a:lumMod val="75000"/>
                  </a:schemeClr>
                </a:solidFill>
              </a:rPr>
              <a:t>und Optikusneuropathie</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35" name="TextBox 34">
            <a:extLst>
              <a:ext uri="{FF2B5EF4-FFF2-40B4-BE49-F238E27FC236}">
                <a16:creationId xmlns:a16="http://schemas.microsoft.com/office/drawing/2014/main" id="{C3337C0C-84EF-4B7B-9262-125115C7879B}"/>
              </a:ext>
            </a:extLst>
          </p:cNvPr>
          <p:cNvSpPr txBox="1"/>
          <p:nvPr/>
        </p:nvSpPr>
        <p:spPr>
          <a:xfrm>
            <a:off x="3513135" y="4646181"/>
            <a:ext cx="5486400" cy="1502976"/>
          </a:xfrm>
          <a:prstGeom prst="rect">
            <a:avLst/>
          </a:prstGeom>
          <a:solidFill>
            <a:schemeClr val="accent3">
              <a:lumMod val="85000"/>
            </a:schemeClr>
          </a:solidFill>
        </p:spPr>
        <p:txBody>
          <a:bodyPr wrap="square" lIns="25400" tIns="12700" rIns="25400" bIns="12700" rtlCol="0">
            <a:spAutoFit/>
          </a:bodyPr>
          <a:lstStyle/>
          <a:p>
            <a:r>
              <a:rPr lang="de-DE" sz="1600" i="1" noProof="0" dirty="0">
                <a:solidFill>
                  <a:schemeClr val="bg1">
                    <a:lumMod val="65000"/>
                  </a:schemeClr>
                </a:solidFill>
              </a:rPr>
              <a:t>Kurz gesagt, wie sieht die Pathophysiologie der HTNive-Choroidopathie aus?</a:t>
            </a:r>
          </a:p>
          <a:p>
            <a:r>
              <a:rPr lang="de-DE" sz="1600" noProof="0" dirty="0">
                <a:solidFill>
                  <a:schemeClr val="bg1">
                    <a:lumMod val="65000"/>
                  </a:schemeClr>
                </a:solidFill>
              </a:rPr>
              <a:t>Ein Vasospasmus führt zu einer  lobulären Nichtdurchblutung  der Choriokapillaris. Akut sind diese nicht durchbluteten Lobuli (Flecken) hypopigmentiert; mit der Zeit werden sie jedoch </a:t>
            </a:r>
            <a:r>
              <a:rPr lang="de-DE" sz="1600" b="1" noProof="0" dirty="0"/>
              <a:t>hyperpigmentiert</a:t>
            </a:r>
            <a:r>
              <a:rPr lang="de-DE" sz="1600" noProof="0" dirty="0"/>
              <a:t>. </a:t>
            </a:r>
          </a:p>
        </p:txBody>
      </p:sp>
      <p:sp>
        <p:nvSpPr>
          <p:cNvPr id="39" name="TextBox 38">
            <a:extLst>
              <a:ext uri="{FF2B5EF4-FFF2-40B4-BE49-F238E27FC236}">
                <a16:creationId xmlns:a16="http://schemas.microsoft.com/office/drawing/2014/main" id="{F55704D2-0F62-4D42-A513-403EABE9B85E}"/>
              </a:ext>
            </a:extLst>
          </p:cNvPr>
          <p:cNvSpPr txBox="1"/>
          <p:nvPr/>
        </p:nvSpPr>
        <p:spPr>
          <a:xfrm>
            <a:off x="3821242" y="5046074"/>
            <a:ext cx="5147563" cy="764312"/>
          </a:xfrm>
          <a:prstGeom prst="rect">
            <a:avLst/>
          </a:prstGeom>
          <a:solidFill>
            <a:srgbClr val="99FF99"/>
          </a:solidFill>
        </p:spPr>
        <p:txBody>
          <a:bodyPr wrap="square" lIns="25400" tIns="12700" rIns="25400" bIns="12700" rtlCol="0">
            <a:spAutoFit/>
          </a:bodyPr>
          <a:lstStyle/>
          <a:p>
            <a:r>
              <a:rPr lang="de-DE" sz="1600" i="1" noProof="0" dirty="0">
                <a:solidFill>
                  <a:srgbClr val="0000FF"/>
                </a:solidFill>
              </a:rPr>
              <a:t>Wie lautet die namensgebende Bezeichnung für diese hyperpigmentierten Flecken?</a:t>
            </a:r>
          </a:p>
          <a:p>
            <a:r>
              <a:rPr lang="de-DE" sz="1600" b="1" noProof="0" dirty="0">
                <a:solidFill>
                  <a:srgbClr val="0000FF"/>
                </a:solidFill>
              </a:rPr>
              <a:t>Elschnig-Flecken</a:t>
            </a:r>
          </a:p>
        </p:txBody>
      </p:sp>
      <p:sp>
        <p:nvSpPr>
          <p:cNvPr id="2" name="Rectangle 1">
            <a:extLst>
              <a:ext uri="{FF2B5EF4-FFF2-40B4-BE49-F238E27FC236}">
                <a16:creationId xmlns:a16="http://schemas.microsoft.com/office/drawing/2014/main" id="{DD5F29FC-04D5-44C6-8301-459ED31C3BDD}"/>
              </a:ext>
            </a:extLst>
          </p:cNvPr>
          <p:cNvSpPr/>
          <p:nvPr/>
        </p:nvSpPr>
        <p:spPr>
          <a:xfrm>
            <a:off x="3790512" y="5542674"/>
            <a:ext cx="1695888" cy="2773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
        <p:nvSpPr>
          <p:cNvPr id="4" name="Rectangle 11">
            <a:extLst>
              <a:ext uri="{FF2B5EF4-FFF2-40B4-BE49-F238E27FC236}">
                <a16:creationId xmlns:a16="http://schemas.microsoft.com/office/drawing/2014/main" id="{204B1771-C146-26FB-85AD-67A24D10F0F7}"/>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dirty="0">
                <a:latin typeface="Arial" panose="020B0604020202020204" pitchFamily="34" charset="0"/>
              </a:rPr>
              <a:t>F/A</a:t>
            </a:r>
          </a:p>
        </p:txBody>
      </p:sp>
    </p:spTree>
    <p:extLst>
      <p:ext uri="{BB962C8B-B14F-4D97-AF65-F5344CB8AC3E}">
        <p14:creationId xmlns:p14="http://schemas.microsoft.com/office/powerpoint/2010/main" val="14448021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5">
            <a:extLst>
              <a:ext uri="{FF2B5EF4-FFF2-40B4-BE49-F238E27FC236}">
                <a16:creationId xmlns:a16="http://schemas.microsoft.com/office/drawing/2014/main" id="{7731F0C5-32CA-55C9-65AF-15F248486659}"/>
              </a:ext>
            </a:extLst>
          </p:cNvPr>
          <p:cNvSpPr txBox="1"/>
          <p:nvPr/>
        </p:nvSpPr>
        <p:spPr>
          <a:xfrm>
            <a:off x="3047999" y="4884708"/>
            <a:ext cx="2133601"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Arteriovenöses</a:t>
            </a:r>
            <a:r>
              <a:rPr lang="en-US" sz="1400" dirty="0">
                <a:solidFill>
                  <a:schemeClr val="bg1">
                    <a:lumMod val="75000"/>
                  </a:schemeClr>
                </a:solidFill>
              </a:rPr>
              <a:t> </a:t>
            </a:r>
            <a:r>
              <a:rPr lang="en-US" sz="1400" dirty="0" err="1">
                <a:solidFill>
                  <a:schemeClr val="bg1">
                    <a:lumMod val="75000"/>
                  </a:schemeClr>
                </a:solidFill>
              </a:rPr>
              <a:t>Kreuzungszeichen</a:t>
            </a:r>
            <a:endParaRPr lang="de-DE" sz="1400" noProof="0" dirty="0">
              <a:solidFill>
                <a:schemeClr val="bg1">
                  <a:lumMod val="75000"/>
                </a:schemeClr>
              </a:solidFill>
            </a:endParaRPr>
          </a:p>
        </p:txBody>
      </p:sp>
      <p:sp>
        <p:nvSpPr>
          <p:cNvPr id="3" name="TextBox 36">
            <a:extLst>
              <a:ext uri="{FF2B5EF4-FFF2-40B4-BE49-F238E27FC236}">
                <a16:creationId xmlns:a16="http://schemas.microsoft.com/office/drawing/2014/main" id="{A1BE9E5D-0047-02EB-BC86-F62BD89E248D}"/>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4" name="TextBox 7">
            <a:extLst>
              <a:ext uri="{FF2B5EF4-FFF2-40B4-BE49-F238E27FC236}">
                <a16:creationId xmlns:a16="http://schemas.microsoft.com/office/drawing/2014/main" id="{D4475E84-11F0-13C6-2F45-BEA85CFC6815}"/>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6" name="TextBox 8">
            <a:extLst>
              <a:ext uri="{FF2B5EF4-FFF2-40B4-BE49-F238E27FC236}">
                <a16:creationId xmlns:a16="http://schemas.microsoft.com/office/drawing/2014/main" id="{70D68D86-16E4-131B-950F-67C2077B88FD}"/>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11" name="Straight Arrow Connector 21">
            <a:extLst>
              <a:ext uri="{FF2B5EF4-FFF2-40B4-BE49-F238E27FC236}">
                <a16:creationId xmlns:a16="http://schemas.microsoft.com/office/drawing/2014/main" id="{EDB6C9A1-4440-19A8-EA6D-4EE94003993F}"/>
              </a:ext>
            </a:extLst>
          </p:cNvPr>
          <p:cNvCxnSpPr>
            <a:cxnSpLocks/>
            <a:endCxn id="6"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22">
            <a:extLst>
              <a:ext uri="{FF2B5EF4-FFF2-40B4-BE49-F238E27FC236}">
                <a16:creationId xmlns:a16="http://schemas.microsoft.com/office/drawing/2014/main" id="{2B5FBDF2-F202-D6E6-9AE3-C9798082CE48}"/>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15" name="TextBox 27">
            <a:extLst>
              <a:ext uri="{FF2B5EF4-FFF2-40B4-BE49-F238E27FC236}">
                <a16:creationId xmlns:a16="http://schemas.microsoft.com/office/drawing/2014/main" id="{7D5F9826-5CE7-BC5E-AA3C-07D6798F9120}"/>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16" name="Straight Arrow Connector 39">
            <a:extLst>
              <a:ext uri="{FF2B5EF4-FFF2-40B4-BE49-F238E27FC236}">
                <a16:creationId xmlns:a16="http://schemas.microsoft.com/office/drawing/2014/main" id="{3F248E22-49E3-6FE4-3516-39638A736BA1}"/>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32">
            <a:extLst>
              <a:ext uri="{FF2B5EF4-FFF2-40B4-BE49-F238E27FC236}">
                <a16:creationId xmlns:a16="http://schemas.microsoft.com/office/drawing/2014/main" id="{065F1D77-ADFC-8B6D-DC4A-0B21A949DF8B}"/>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18" name="TextBox 12">
            <a:extLst>
              <a:ext uri="{FF2B5EF4-FFF2-40B4-BE49-F238E27FC236}">
                <a16:creationId xmlns:a16="http://schemas.microsoft.com/office/drawing/2014/main" id="{C63592B2-70AA-ED57-D0FC-D4A3210B75E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19" name="Straight Arrow Connector 10">
            <a:extLst>
              <a:ext uri="{FF2B5EF4-FFF2-40B4-BE49-F238E27FC236}">
                <a16:creationId xmlns:a16="http://schemas.microsoft.com/office/drawing/2014/main" id="{A1B300D1-A666-7813-8C60-F0B946081496}"/>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13">
            <a:extLst>
              <a:ext uri="{FF2B5EF4-FFF2-40B4-BE49-F238E27FC236}">
                <a16:creationId xmlns:a16="http://schemas.microsoft.com/office/drawing/2014/main" id="{7FCBD12D-FA88-42C6-03ED-A6424950322B}"/>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14">
            <a:extLst>
              <a:ext uri="{FF2B5EF4-FFF2-40B4-BE49-F238E27FC236}">
                <a16:creationId xmlns:a16="http://schemas.microsoft.com/office/drawing/2014/main" id="{7C9B608E-7A6F-5DCA-722F-6F6D8C481B2E}"/>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15">
            <a:extLst>
              <a:ext uri="{FF2B5EF4-FFF2-40B4-BE49-F238E27FC236}">
                <a16:creationId xmlns:a16="http://schemas.microsoft.com/office/drawing/2014/main" id="{974A8373-EB7B-9106-67D3-A2EAF4024590}"/>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16">
            <a:extLst>
              <a:ext uri="{FF2B5EF4-FFF2-40B4-BE49-F238E27FC236}">
                <a16:creationId xmlns:a16="http://schemas.microsoft.com/office/drawing/2014/main" id="{D360AE75-C986-7D19-92AD-0D7E90E35816}"/>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18">
            <a:extLst>
              <a:ext uri="{FF2B5EF4-FFF2-40B4-BE49-F238E27FC236}">
                <a16:creationId xmlns:a16="http://schemas.microsoft.com/office/drawing/2014/main" id="{3D300756-3AB1-90C8-D064-B6F9AF2AE79D}"/>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25">
            <a:extLst>
              <a:ext uri="{FF2B5EF4-FFF2-40B4-BE49-F238E27FC236}">
                <a16:creationId xmlns:a16="http://schemas.microsoft.com/office/drawing/2014/main" id="{F5D24EA1-B776-06F3-3737-B3837217EA57}"/>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32" name="TextBox 35">
            <a:extLst>
              <a:ext uri="{FF2B5EF4-FFF2-40B4-BE49-F238E27FC236}">
                <a16:creationId xmlns:a16="http://schemas.microsoft.com/office/drawing/2014/main" id="{9568927F-2404-B777-4B9D-04F68EF5145E}"/>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42" name="TextBox 36">
            <a:extLst>
              <a:ext uri="{FF2B5EF4-FFF2-40B4-BE49-F238E27FC236}">
                <a16:creationId xmlns:a16="http://schemas.microsoft.com/office/drawing/2014/main" id="{5CE536EB-F4F7-2EDB-92EF-225A25B2E377}"/>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43" name="TextBox 37">
            <a:extLst>
              <a:ext uri="{FF2B5EF4-FFF2-40B4-BE49-F238E27FC236}">
                <a16:creationId xmlns:a16="http://schemas.microsoft.com/office/drawing/2014/main" id="{B7AF1F2E-54E4-31A4-B87B-4C8A6CEB57DF}"/>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45" name="TextBox 71">
            <a:extLst>
              <a:ext uri="{FF2B5EF4-FFF2-40B4-BE49-F238E27FC236}">
                <a16:creationId xmlns:a16="http://schemas.microsoft.com/office/drawing/2014/main" id="{9B482939-A424-0A7D-0399-5AC81F2E4258}"/>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dirty="0">
                <a:latin typeface="Arial" panose="020B0604020202020204" pitchFamily="34" charset="0"/>
              </a:rPr>
              <a:t>A</a:t>
            </a: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42</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b="1" noProof="0" dirty="0">
                <a:solidFill>
                  <a:srgbClr val="0000FF"/>
                </a:solidFill>
              </a:rPr>
              <a:t>Choroidopathie </a:t>
            </a:r>
            <a:r>
              <a:rPr lang="de-DE" sz="1600" noProof="0" dirty="0">
                <a:solidFill>
                  <a:schemeClr val="bg1">
                    <a:lumMod val="75000"/>
                  </a:schemeClr>
                </a:solidFill>
              </a:rPr>
              <a:t>und Optikusneuropathie</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35" name="TextBox 34">
            <a:extLst>
              <a:ext uri="{FF2B5EF4-FFF2-40B4-BE49-F238E27FC236}">
                <a16:creationId xmlns:a16="http://schemas.microsoft.com/office/drawing/2014/main" id="{C3337C0C-84EF-4B7B-9262-125115C7879B}"/>
              </a:ext>
            </a:extLst>
          </p:cNvPr>
          <p:cNvSpPr txBox="1"/>
          <p:nvPr/>
        </p:nvSpPr>
        <p:spPr>
          <a:xfrm>
            <a:off x="3513135" y="4646181"/>
            <a:ext cx="5486400" cy="1502976"/>
          </a:xfrm>
          <a:prstGeom prst="rect">
            <a:avLst/>
          </a:prstGeom>
          <a:solidFill>
            <a:schemeClr val="accent3">
              <a:lumMod val="85000"/>
            </a:schemeClr>
          </a:solidFill>
        </p:spPr>
        <p:txBody>
          <a:bodyPr wrap="square" lIns="25400" tIns="12700" rIns="25400" bIns="12700" rtlCol="0">
            <a:spAutoFit/>
          </a:bodyPr>
          <a:lstStyle/>
          <a:p>
            <a:r>
              <a:rPr lang="de-DE" sz="1600" i="1" noProof="0" dirty="0">
                <a:solidFill>
                  <a:schemeClr val="bg1">
                    <a:lumMod val="65000"/>
                  </a:schemeClr>
                </a:solidFill>
              </a:rPr>
              <a:t>Kurz gesagt, wie sieht die Pathophysiologie der HTNive-Choroidopathie aus?</a:t>
            </a:r>
          </a:p>
          <a:p>
            <a:r>
              <a:rPr lang="de-DE" sz="1600" noProof="0" dirty="0">
                <a:solidFill>
                  <a:schemeClr val="bg1">
                    <a:lumMod val="65000"/>
                  </a:schemeClr>
                </a:solidFill>
              </a:rPr>
              <a:t>Ein Vasospasmus führt zu einer  lobulären Nichtdurchblutung  der Choriokapillaris. Akut sind diese nicht durchbluteten Lobuli (Flecken) hypopigmentiert; mit der Zeit werden sie jedoch </a:t>
            </a:r>
            <a:r>
              <a:rPr lang="de-DE" sz="1600" b="1" noProof="0" dirty="0"/>
              <a:t>hyperpigmentiert</a:t>
            </a:r>
            <a:r>
              <a:rPr lang="de-DE" sz="1600" noProof="0" dirty="0"/>
              <a:t>. </a:t>
            </a:r>
          </a:p>
        </p:txBody>
      </p:sp>
      <p:sp>
        <p:nvSpPr>
          <p:cNvPr id="39" name="TextBox 38">
            <a:extLst>
              <a:ext uri="{FF2B5EF4-FFF2-40B4-BE49-F238E27FC236}">
                <a16:creationId xmlns:a16="http://schemas.microsoft.com/office/drawing/2014/main" id="{F55704D2-0F62-4D42-A513-403EABE9B85E}"/>
              </a:ext>
            </a:extLst>
          </p:cNvPr>
          <p:cNvSpPr txBox="1"/>
          <p:nvPr/>
        </p:nvSpPr>
        <p:spPr>
          <a:xfrm>
            <a:off x="3682553" y="5103088"/>
            <a:ext cx="5147563" cy="764312"/>
          </a:xfrm>
          <a:prstGeom prst="rect">
            <a:avLst/>
          </a:prstGeom>
          <a:solidFill>
            <a:srgbClr val="99FF99"/>
          </a:solidFill>
        </p:spPr>
        <p:txBody>
          <a:bodyPr wrap="square" lIns="25400" tIns="12700" rIns="25400" bIns="12700" rtlCol="0">
            <a:spAutoFit/>
          </a:bodyPr>
          <a:lstStyle/>
          <a:p>
            <a:r>
              <a:rPr lang="de-DE" sz="1600" i="1" noProof="0" dirty="0">
                <a:solidFill>
                  <a:srgbClr val="0000FF"/>
                </a:solidFill>
              </a:rPr>
              <a:t>Wie lautet die namensgebende Bezeichnung für diese hyperpigmentierten Flecken?</a:t>
            </a:r>
          </a:p>
          <a:p>
            <a:r>
              <a:rPr lang="de-DE" sz="1600" b="1" noProof="0" dirty="0">
                <a:solidFill>
                  <a:srgbClr val="0000FF"/>
                </a:solidFill>
              </a:rPr>
              <a:t>Elschnig-Flecken</a:t>
            </a:r>
          </a:p>
        </p:txBody>
      </p:sp>
    </p:spTree>
    <p:extLst>
      <p:ext uri="{BB962C8B-B14F-4D97-AF65-F5344CB8AC3E}">
        <p14:creationId xmlns:p14="http://schemas.microsoft.com/office/powerpoint/2010/main" val="21566529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5">
            <a:extLst>
              <a:ext uri="{FF2B5EF4-FFF2-40B4-BE49-F238E27FC236}">
                <a16:creationId xmlns:a16="http://schemas.microsoft.com/office/drawing/2014/main" id="{8C4CF9CB-52A1-A2F5-BEAE-240B39A31FDF}"/>
              </a:ext>
            </a:extLst>
          </p:cNvPr>
          <p:cNvSpPr txBox="1"/>
          <p:nvPr/>
        </p:nvSpPr>
        <p:spPr>
          <a:xfrm>
            <a:off x="3047999" y="4884708"/>
            <a:ext cx="2133601"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Arteriovenöses</a:t>
            </a:r>
            <a:r>
              <a:rPr lang="en-US" sz="1400" dirty="0">
                <a:solidFill>
                  <a:schemeClr val="bg1">
                    <a:lumMod val="75000"/>
                  </a:schemeClr>
                </a:solidFill>
              </a:rPr>
              <a:t> </a:t>
            </a:r>
            <a:r>
              <a:rPr lang="en-US" sz="1400" dirty="0" err="1">
                <a:solidFill>
                  <a:schemeClr val="bg1">
                    <a:lumMod val="75000"/>
                  </a:schemeClr>
                </a:solidFill>
              </a:rPr>
              <a:t>Kreuzungszeichen</a:t>
            </a:r>
            <a:endParaRPr lang="de-DE" sz="1400" noProof="0" dirty="0">
              <a:solidFill>
                <a:schemeClr val="bg1">
                  <a:lumMod val="75000"/>
                </a:schemeClr>
              </a:solidFill>
            </a:endParaRPr>
          </a:p>
        </p:txBody>
      </p:sp>
      <p:sp>
        <p:nvSpPr>
          <p:cNvPr id="3" name="TextBox 36">
            <a:extLst>
              <a:ext uri="{FF2B5EF4-FFF2-40B4-BE49-F238E27FC236}">
                <a16:creationId xmlns:a16="http://schemas.microsoft.com/office/drawing/2014/main" id="{79AA9F6E-266C-256F-BADA-569FD7E85199}"/>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4" name="TextBox 7">
            <a:extLst>
              <a:ext uri="{FF2B5EF4-FFF2-40B4-BE49-F238E27FC236}">
                <a16:creationId xmlns:a16="http://schemas.microsoft.com/office/drawing/2014/main" id="{76796E49-776B-0A25-2325-C57ED4EC093B}"/>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6" name="TextBox 8">
            <a:extLst>
              <a:ext uri="{FF2B5EF4-FFF2-40B4-BE49-F238E27FC236}">
                <a16:creationId xmlns:a16="http://schemas.microsoft.com/office/drawing/2014/main" id="{65016BBC-9D27-DBA9-DA41-E16757C28AA5}"/>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11" name="Straight Arrow Connector 21">
            <a:extLst>
              <a:ext uri="{FF2B5EF4-FFF2-40B4-BE49-F238E27FC236}">
                <a16:creationId xmlns:a16="http://schemas.microsoft.com/office/drawing/2014/main" id="{64CF1D67-0C4E-E190-D8E2-00D0523B8CA8}"/>
              </a:ext>
            </a:extLst>
          </p:cNvPr>
          <p:cNvCxnSpPr>
            <a:cxnSpLocks/>
            <a:endCxn id="6"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22">
            <a:extLst>
              <a:ext uri="{FF2B5EF4-FFF2-40B4-BE49-F238E27FC236}">
                <a16:creationId xmlns:a16="http://schemas.microsoft.com/office/drawing/2014/main" id="{6B1C3EF6-4A45-2735-D69A-B46AD788BA1B}"/>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15" name="TextBox 27">
            <a:extLst>
              <a:ext uri="{FF2B5EF4-FFF2-40B4-BE49-F238E27FC236}">
                <a16:creationId xmlns:a16="http://schemas.microsoft.com/office/drawing/2014/main" id="{558CF1B8-5561-F092-2D4D-DD825E9BC05C}"/>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16" name="Straight Arrow Connector 39">
            <a:extLst>
              <a:ext uri="{FF2B5EF4-FFF2-40B4-BE49-F238E27FC236}">
                <a16:creationId xmlns:a16="http://schemas.microsoft.com/office/drawing/2014/main" id="{FBD87EC1-456F-33F5-F0BC-42C0B121540B}"/>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32">
            <a:extLst>
              <a:ext uri="{FF2B5EF4-FFF2-40B4-BE49-F238E27FC236}">
                <a16:creationId xmlns:a16="http://schemas.microsoft.com/office/drawing/2014/main" id="{E26120F5-B718-82B7-A1B7-E95F8D4AC9DE}"/>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18" name="TextBox 12">
            <a:extLst>
              <a:ext uri="{FF2B5EF4-FFF2-40B4-BE49-F238E27FC236}">
                <a16:creationId xmlns:a16="http://schemas.microsoft.com/office/drawing/2014/main" id="{10E565B4-2E58-2BAF-32D1-BD418FA35A83}"/>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19" name="Straight Arrow Connector 10">
            <a:extLst>
              <a:ext uri="{FF2B5EF4-FFF2-40B4-BE49-F238E27FC236}">
                <a16:creationId xmlns:a16="http://schemas.microsoft.com/office/drawing/2014/main" id="{D8454EF7-5B76-39A5-EA93-112D393321E7}"/>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13">
            <a:extLst>
              <a:ext uri="{FF2B5EF4-FFF2-40B4-BE49-F238E27FC236}">
                <a16:creationId xmlns:a16="http://schemas.microsoft.com/office/drawing/2014/main" id="{9FA88552-436E-33DF-1486-21A2B8878451}"/>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14">
            <a:extLst>
              <a:ext uri="{FF2B5EF4-FFF2-40B4-BE49-F238E27FC236}">
                <a16:creationId xmlns:a16="http://schemas.microsoft.com/office/drawing/2014/main" id="{2385970F-CC85-9957-107E-E6DAE26956CD}"/>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15">
            <a:extLst>
              <a:ext uri="{FF2B5EF4-FFF2-40B4-BE49-F238E27FC236}">
                <a16:creationId xmlns:a16="http://schemas.microsoft.com/office/drawing/2014/main" id="{6A0562EA-EF8A-91B9-7DC9-9F14122D82B5}"/>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16">
            <a:extLst>
              <a:ext uri="{FF2B5EF4-FFF2-40B4-BE49-F238E27FC236}">
                <a16:creationId xmlns:a16="http://schemas.microsoft.com/office/drawing/2014/main" id="{7C60A02E-6260-6237-9A0B-98F5BB2E1508}"/>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18">
            <a:extLst>
              <a:ext uri="{FF2B5EF4-FFF2-40B4-BE49-F238E27FC236}">
                <a16:creationId xmlns:a16="http://schemas.microsoft.com/office/drawing/2014/main" id="{10E03FFA-1AE7-2330-5143-70B65349EAF5}"/>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25">
            <a:extLst>
              <a:ext uri="{FF2B5EF4-FFF2-40B4-BE49-F238E27FC236}">
                <a16:creationId xmlns:a16="http://schemas.microsoft.com/office/drawing/2014/main" id="{71CAC834-642E-A437-75F8-01EC82B4D438}"/>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32" name="TextBox 35">
            <a:extLst>
              <a:ext uri="{FF2B5EF4-FFF2-40B4-BE49-F238E27FC236}">
                <a16:creationId xmlns:a16="http://schemas.microsoft.com/office/drawing/2014/main" id="{E360A1BE-27EF-800B-43CE-8D8B900E0A79}"/>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43" name="TextBox 36">
            <a:extLst>
              <a:ext uri="{FF2B5EF4-FFF2-40B4-BE49-F238E27FC236}">
                <a16:creationId xmlns:a16="http://schemas.microsoft.com/office/drawing/2014/main" id="{A37AC082-A6FD-AB69-6CEC-4404E7471928}"/>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45" name="TextBox 37">
            <a:extLst>
              <a:ext uri="{FF2B5EF4-FFF2-40B4-BE49-F238E27FC236}">
                <a16:creationId xmlns:a16="http://schemas.microsoft.com/office/drawing/2014/main" id="{3ADDED6E-1A00-0EA2-4C53-4656BD63D10B}"/>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46" name="TextBox 71">
            <a:extLst>
              <a:ext uri="{FF2B5EF4-FFF2-40B4-BE49-F238E27FC236}">
                <a16:creationId xmlns:a16="http://schemas.microsoft.com/office/drawing/2014/main" id="{AC6C1FC2-0D68-8B43-5B3C-56093B398BE6}"/>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dirty="0">
                <a:latin typeface="Arial" panose="020B0604020202020204" pitchFamily="34" charset="0"/>
              </a:rPr>
              <a:t>F</a:t>
            </a: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43</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b="1" noProof="0" dirty="0">
                <a:solidFill>
                  <a:srgbClr val="0000FF"/>
                </a:solidFill>
              </a:rPr>
              <a:t>Choroidopathie </a:t>
            </a:r>
            <a:r>
              <a:rPr lang="de-DE" sz="1600" noProof="0" dirty="0">
                <a:solidFill>
                  <a:schemeClr val="bg1">
                    <a:lumMod val="75000"/>
                  </a:schemeClr>
                </a:solidFill>
              </a:rPr>
              <a:t>und Optikusneuropathie</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35" name="TextBox 34">
            <a:extLst>
              <a:ext uri="{FF2B5EF4-FFF2-40B4-BE49-F238E27FC236}">
                <a16:creationId xmlns:a16="http://schemas.microsoft.com/office/drawing/2014/main" id="{C3337C0C-84EF-4B7B-9262-125115C7879B}"/>
              </a:ext>
            </a:extLst>
          </p:cNvPr>
          <p:cNvSpPr txBox="1"/>
          <p:nvPr/>
        </p:nvSpPr>
        <p:spPr>
          <a:xfrm>
            <a:off x="3513135" y="4646181"/>
            <a:ext cx="5486400" cy="1502976"/>
          </a:xfrm>
          <a:prstGeom prst="rect">
            <a:avLst/>
          </a:prstGeom>
          <a:solidFill>
            <a:schemeClr val="accent3">
              <a:lumMod val="85000"/>
            </a:schemeClr>
          </a:solidFill>
        </p:spPr>
        <p:txBody>
          <a:bodyPr wrap="square" lIns="25400" tIns="12700" rIns="25400" bIns="12700" rtlCol="0">
            <a:spAutoFit/>
          </a:bodyPr>
          <a:lstStyle/>
          <a:p>
            <a:r>
              <a:rPr lang="de-DE" sz="1600" i="1" noProof="0" dirty="0">
                <a:solidFill>
                  <a:schemeClr val="bg1">
                    <a:lumMod val="65000"/>
                  </a:schemeClr>
                </a:solidFill>
              </a:rPr>
              <a:t>Kurz gesagt, wie sieht die Pathophysiologie der HTNive-Choroidopathie aus?</a:t>
            </a:r>
          </a:p>
          <a:p>
            <a:r>
              <a:rPr lang="de-DE" sz="1600" noProof="0" dirty="0">
                <a:solidFill>
                  <a:schemeClr val="bg1">
                    <a:lumMod val="65000"/>
                  </a:schemeClr>
                </a:solidFill>
              </a:rPr>
              <a:t>Ein Vasospasmus führt zu einer  lobulären Nichtdurchblutung  der Choriokapillaris. Akut sind diese nicht durchbluteten Lobuli (Flecken) hypopigmentiert; mit der Zeit werden sie jedoch </a:t>
            </a:r>
            <a:r>
              <a:rPr lang="de-DE" sz="1600" b="1" noProof="0" dirty="0"/>
              <a:t>hyperpigmentiert</a:t>
            </a:r>
            <a:r>
              <a:rPr lang="de-DE" sz="1600" noProof="0" dirty="0"/>
              <a:t>. </a:t>
            </a:r>
          </a:p>
        </p:txBody>
      </p:sp>
      <p:sp>
        <p:nvSpPr>
          <p:cNvPr id="39" name="TextBox 38">
            <a:extLst>
              <a:ext uri="{FF2B5EF4-FFF2-40B4-BE49-F238E27FC236}">
                <a16:creationId xmlns:a16="http://schemas.microsoft.com/office/drawing/2014/main" id="{F55704D2-0F62-4D42-A513-403EABE9B85E}"/>
              </a:ext>
            </a:extLst>
          </p:cNvPr>
          <p:cNvSpPr txBox="1"/>
          <p:nvPr/>
        </p:nvSpPr>
        <p:spPr>
          <a:xfrm>
            <a:off x="3797138" y="5733224"/>
            <a:ext cx="5147563" cy="764312"/>
          </a:xfrm>
          <a:prstGeom prst="rect">
            <a:avLst/>
          </a:prstGeom>
          <a:solidFill>
            <a:srgbClr val="99FF99"/>
          </a:solidFill>
        </p:spPr>
        <p:txBody>
          <a:bodyPr wrap="square" lIns="25400" tIns="12700" rIns="25400" bIns="12700" rtlCol="0">
            <a:spAutoFit/>
          </a:bodyPr>
          <a:lstStyle/>
          <a:p>
            <a:r>
              <a:rPr lang="de-DE" sz="1600" i="1" noProof="0" dirty="0">
                <a:solidFill>
                  <a:srgbClr val="0000FF"/>
                </a:solidFill>
              </a:rPr>
              <a:t>Wie lautet die namensgebende Bezeichnung für diese hyperpigmentierten Flecken?</a:t>
            </a:r>
          </a:p>
          <a:p>
            <a:r>
              <a:rPr lang="de-DE" sz="1600" b="1" noProof="0" dirty="0">
                <a:solidFill>
                  <a:srgbClr val="0000FF"/>
                </a:solidFill>
              </a:rPr>
              <a:t>Elschnig-Flecken</a:t>
            </a:r>
          </a:p>
        </p:txBody>
      </p:sp>
      <p:sp>
        <p:nvSpPr>
          <p:cNvPr id="42" name="TextBox 41">
            <a:extLst>
              <a:ext uri="{FF2B5EF4-FFF2-40B4-BE49-F238E27FC236}">
                <a16:creationId xmlns:a16="http://schemas.microsoft.com/office/drawing/2014/main" id="{DD7D23A2-DD68-483B-8123-CD82C8C1A5A0}"/>
              </a:ext>
            </a:extLst>
          </p:cNvPr>
          <p:cNvSpPr txBox="1"/>
          <p:nvPr/>
        </p:nvSpPr>
        <p:spPr>
          <a:xfrm>
            <a:off x="1042997" y="4668934"/>
            <a:ext cx="4255586" cy="1102866"/>
          </a:xfrm>
          <a:prstGeom prst="rect">
            <a:avLst/>
          </a:prstGeom>
          <a:solidFill>
            <a:schemeClr val="accent5">
              <a:lumMod val="75000"/>
            </a:schemeClr>
          </a:solidFill>
        </p:spPr>
        <p:txBody>
          <a:bodyPr wrap="square" lIns="25400" tIns="12700" rIns="25400" bIns="12700" rtlCol="0">
            <a:spAutoFit/>
          </a:bodyPr>
          <a:lstStyle/>
          <a:p>
            <a:pPr algn="r"/>
            <a:r>
              <a:rPr lang="de-DE" sz="1400" i="1" noProof="0" dirty="0">
                <a:solidFill>
                  <a:srgbClr val="0000FF"/>
                </a:solidFill>
              </a:rPr>
              <a:t>Die HTNive-Choroidopathie ist mit einer weiteren hyperpigmentierten Läsion assoziiert, die jedoch eine lineare statt einer lobulären Form aufweist. Wie lautet deren namensgebende Bezeichnung?</a:t>
            </a:r>
            <a:endParaRPr lang="de-DE" sz="1400" b="1" i="1" dirty="0">
              <a:solidFill>
                <a:schemeClr val="accent5">
                  <a:lumMod val="75000"/>
                </a:schemeClr>
              </a:solidFill>
            </a:endParaRPr>
          </a:p>
          <a:p>
            <a:pPr algn="r"/>
            <a:endParaRPr lang="de-DE" sz="1400" i="1" noProof="0" dirty="0">
              <a:solidFill>
                <a:srgbClr val="0000FF"/>
              </a:solidFill>
            </a:endParaRPr>
          </a:p>
        </p:txBody>
      </p:sp>
    </p:spTree>
    <p:extLst>
      <p:ext uri="{BB962C8B-B14F-4D97-AF65-F5344CB8AC3E}">
        <p14:creationId xmlns:p14="http://schemas.microsoft.com/office/powerpoint/2010/main" val="34841711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36">
            <a:extLst>
              <a:ext uri="{FF2B5EF4-FFF2-40B4-BE49-F238E27FC236}">
                <a16:creationId xmlns:a16="http://schemas.microsoft.com/office/drawing/2014/main" id="{F8D27C6E-196A-8393-763F-495FFB8B2BDA}"/>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58" name="TextBox 7">
            <a:extLst>
              <a:ext uri="{FF2B5EF4-FFF2-40B4-BE49-F238E27FC236}">
                <a16:creationId xmlns:a16="http://schemas.microsoft.com/office/drawing/2014/main" id="{46F59D57-DFD1-A3E3-CF37-92DD8D77A92B}"/>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59" name="TextBox 8">
            <a:extLst>
              <a:ext uri="{FF2B5EF4-FFF2-40B4-BE49-F238E27FC236}">
                <a16:creationId xmlns:a16="http://schemas.microsoft.com/office/drawing/2014/main" id="{1ACE1E21-D42B-B355-56D5-C37F94FA17BB}"/>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60" name="Straight Arrow Connector 21">
            <a:extLst>
              <a:ext uri="{FF2B5EF4-FFF2-40B4-BE49-F238E27FC236}">
                <a16:creationId xmlns:a16="http://schemas.microsoft.com/office/drawing/2014/main" id="{8BAB5948-08DB-AD7A-E500-A7195BB2434B}"/>
              </a:ext>
            </a:extLst>
          </p:cNvPr>
          <p:cNvCxnSpPr>
            <a:cxnSpLocks/>
            <a:endCxn id="59"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1" name="TextBox 22">
            <a:extLst>
              <a:ext uri="{FF2B5EF4-FFF2-40B4-BE49-F238E27FC236}">
                <a16:creationId xmlns:a16="http://schemas.microsoft.com/office/drawing/2014/main" id="{AEB900A5-4AC0-D01E-957A-CF19EDF9D84F}"/>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62" name="TextBox 27">
            <a:extLst>
              <a:ext uri="{FF2B5EF4-FFF2-40B4-BE49-F238E27FC236}">
                <a16:creationId xmlns:a16="http://schemas.microsoft.com/office/drawing/2014/main" id="{BA35066B-6E62-14FE-C4F7-775795C96A67}"/>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63" name="Straight Arrow Connector 39">
            <a:extLst>
              <a:ext uri="{FF2B5EF4-FFF2-40B4-BE49-F238E27FC236}">
                <a16:creationId xmlns:a16="http://schemas.microsoft.com/office/drawing/2014/main" id="{745A366E-8C3F-4FB5-475C-1F28B776B837}"/>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4" name="TextBox 32">
            <a:extLst>
              <a:ext uri="{FF2B5EF4-FFF2-40B4-BE49-F238E27FC236}">
                <a16:creationId xmlns:a16="http://schemas.microsoft.com/office/drawing/2014/main" id="{FA5A261F-D2B8-FDD6-1828-F5CD4319A50C}"/>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65" name="TextBox 12">
            <a:extLst>
              <a:ext uri="{FF2B5EF4-FFF2-40B4-BE49-F238E27FC236}">
                <a16:creationId xmlns:a16="http://schemas.microsoft.com/office/drawing/2014/main" id="{7E6432A9-F643-85A8-8E0E-0A150503332E}"/>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67" name="Straight Arrow Connector 10">
            <a:extLst>
              <a:ext uri="{FF2B5EF4-FFF2-40B4-BE49-F238E27FC236}">
                <a16:creationId xmlns:a16="http://schemas.microsoft.com/office/drawing/2014/main" id="{C1655986-EF99-0157-6BE8-FEAB47A1FAB3}"/>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13">
            <a:extLst>
              <a:ext uri="{FF2B5EF4-FFF2-40B4-BE49-F238E27FC236}">
                <a16:creationId xmlns:a16="http://schemas.microsoft.com/office/drawing/2014/main" id="{DA3398AF-BF33-C944-8A6E-D7BB290EFE5C}"/>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14">
            <a:extLst>
              <a:ext uri="{FF2B5EF4-FFF2-40B4-BE49-F238E27FC236}">
                <a16:creationId xmlns:a16="http://schemas.microsoft.com/office/drawing/2014/main" id="{BD50A297-5171-17F9-09DB-8C313D865EA8}"/>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15">
            <a:extLst>
              <a:ext uri="{FF2B5EF4-FFF2-40B4-BE49-F238E27FC236}">
                <a16:creationId xmlns:a16="http://schemas.microsoft.com/office/drawing/2014/main" id="{E25D22B1-ACE4-1FC5-324C-744E4FE36D21}"/>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16">
            <a:extLst>
              <a:ext uri="{FF2B5EF4-FFF2-40B4-BE49-F238E27FC236}">
                <a16:creationId xmlns:a16="http://schemas.microsoft.com/office/drawing/2014/main" id="{8FDE5FDE-E8B9-ACD6-2D53-8D23EFB596DF}"/>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18">
            <a:extLst>
              <a:ext uri="{FF2B5EF4-FFF2-40B4-BE49-F238E27FC236}">
                <a16:creationId xmlns:a16="http://schemas.microsoft.com/office/drawing/2014/main" id="{1CC7B96D-CEB6-79E8-1E86-191E6869A43E}"/>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25">
            <a:extLst>
              <a:ext uri="{FF2B5EF4-FFF2-40B4-BE49-F238E27FC236}">
                <a16:creationId xmlns:a16="http://schemas.microsoft.com/office/drawing/2014/main" id="{79D7F280-B5D4-96EE-99A8-CA236467F402}"/>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76" name="TextBox 35">
            <a:extLst>
              <a:ext uri="{FF2B5EF4-FFF2-40B4-BE49-F238E27FC236}">
                <a16:creationId xmlns:a16="http://schemas.microsoft.com/office/drawing/2014/main" id="{6496F1D4-232C-9648-2B9A-B83891913573}"/>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77" name="TextBox 36">
            <a:extLst>
              <a:ext uri="{FF2B5EF4-FFF2-40B4-BE49-F238E27FC236}">
                <a16:creationId xmlns:a16="http://schemas.microsoft.com/office/drawing/2014/main" id="{06F141DF-C21F-A105-CAD8-360AA270F239}"/>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78" name="TextBox 37">
            <a:extLst>
              <a:ext uri="{FF2B5EF4-FFF2-40B4-BE49-F238E27FC236}">
                <a16:creationId xmlns:a16="http://schemas.microsoft.com/office/drawing/2014/main" id="{BA6893B0-BC39-47F8-4328-AD50290CEA26}"/>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79" name="TextBox 71">
            <a:extLst>
              <a:ext uri="{FF2B5EF4-FFF2-40B4-BE49-F238E27FC236}">
                <a16:creationId xmlns:a16="http://schemas.microsoft.com/office/drawing/2014/main" id="{1A3EBA4E-9FCF-A734-7154-DF0617CF59F4}"/>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3" name="TextBox 65">
            <a:extLst>
              <a:ext uri="{FF2B5EF4-FFF2-40B4-BE49-F238E27FC236}">
                <a16:creationId xmlns:a16="http://schemas.microsoft.com/office/drawing/2014/main" id="{36056E8D-EF20-6661-D55C-DC96B846C453}"/>
              </a:ext>
            </a:extLst>
          </p:cNvPr>
          <p:cNvSpPr txBox="1"/>
          <p:nvPr/>
        </p:nvSpPr>
        <p:spPr>
          <a:xfrm>
            <a:off x="3047999" y="4884708"/>
            <a:ext cx="2133601"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Arteriovenöses</a:t>
            </a:r>
            <a:r>
              <a:rPr lang="en-US" sz="1400" dirty="0">
                <a:solidFill>
                  <a:schemeClr val="bg1">
                    <a:lumMod val="75000"/>
                  </a:schemeClr>
                </a:solidFill>
              </a:rPr>
              <a:t> </a:t>
            </a:r>
            <a:r>
              <a:rPr lang="en-US" sz="1400" dirty="0" err="1">
                <a:solidFill>
                  <a:schemeClr val="bg1">
                    <a:lumMod val="75000"/>
                  </a:schemeClr>
                </a:solidFill>
              </a:rPr>
              <a:t>Kreuzungszeichen</a:t>
            </a:r>
            <a:endParaRPr lang="de-DE" sz="1400" noProof="0" dirty="0">
              <a:solidFill>
                <a:schemeClr val="bg1">
                  <a:lumMod val="75000"/>
                </a:schemeClr>
              </a:solidFill>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44</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b="1" noProof="0" dirty="0">
                <a:solidFill>
                  <a:srgbClr val="0000FF"/>
                </a:solidFill>
              </a:rPr>
              <a:t>Choroidopathie </a:t>
            </a:r>
            <a:r>
              <a:rPr lang="de-DE" sz="1600" noProof="0" dirty="0">
                <a:solidFill>
                  <a:schemeClr val="bg1">
                    <a:lumMod val="75000"/>
                  </a:schemeClr>
                </a:solidFill>
              </a:rPr>
              <a:t>und Optikusneuropathie</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35" name="TextBox 34">
            <a:extLst>
              <a:ext uri="{FF2B5EF4-FFF2-40B4-BE49-F238E27FC236}">
                <a16:creationId xmlns:a16="http://schemas.microsoft.com/office/drawing/2014/main" id="{C3337C0C-84EF-4B7B-9262-125115C7879B}"/>
              </a:ext>
            </a:extLst>
          </p:cNvPr>
          <p:cNvSpPr txBox="1"/>
          <p:nvPr/>
        </p:nvSpPr>
        <p:spPr>
          <a:xfrm>
            <a:off x="3513135" y="4646181"/>
            <a:ext cx="5486400" cy="1502976"/>
          </a:xfrm>
          <a:prstGeom prst="rect">
            <a:avLst/>
          </a:prstGeom>
          <a:solidFill>
            <a:schemeClr val="accent3">
              <a:lumMod val="85000"/>
            </a:schemeClr>
          </a:solidFill>
        </p:spPr>
        <p:txBody>
          <a:bodyPr wrap="square" lIns="25400" tIns="12700" rIns="25400" bIns="12700" rtlCol="0">
            <a:spAutoFit/>
          </a:bodyPr>
          <a:lstStyle/>
          <a:p>
            <a:r>
              <a:rPr lang="de-DE" sz="1600" i="1" noProof="0" dirty="0">
                <a:solidFill>
                  <a:schemeClr val="bg1">
                    <a:lumMod val="65000"/>
                  </a:schemeClr>
                </a:solidFill>
              </a:rPr>
              <a:t>Kurz gesagt, wie sieht die Pathophysiologie der HTNive-Choroidopathie aus?</a:t>
            </a:r>
          </a:p>
          <a:p>
            <a:r>
              <a:rPr lang="de-DE" sz="1600" noProof="0" dirty="0">
                <a:solidFill>
                  <a:schemeClr val="bg1">
                    <a:lumMod val="65000"/>
                  </a:schemeClr>
                </a:solidFill>
              </a:rPr>
              <a:t>Ein Vasospasmus führt zu einer  lobulären Nichtdurchblutung  der Choriokapillaris. Akut sind diese nicht durchbluteten Lobuli (Flecken) hypopigmentiert; mit der Zeit werden sie jedoch </a:t>
            </a:r>
            <a:r>
              <a:rPr lang="de-DE" sz="1600" b="1" noProof="0" dirty="0"/>
              <a:t>hyperpigmentiert</a:t>
            </a:r>
            <a:r>
              <a:rPr lang="de-DE" sz="1600" noProof="0" dirty="0"/>
              <a:t>. </a:t>
            </a:r>
          </a:p>
        </p:txBody>
      </p:sp>
      <p:sp>
        <p:nvSpPr>
          <p:cNvPr id="39" name="TextBox 38">
            <a:extLst>
              <a:ext uri="{FF2B5EF4-FFF2-40B4-BE49-F238E27FC236}">
                <a16:creationId xmlns:a16="http://schemas.microsoft.com/office/drawing/2014/main" id="{F55704D2-0F62-4D42-A513-403EABE9B85E}"/>
              </a:ext>
            </a:extLst>
          </p:cNvPr>
          <p:cNvSpPr txBox="1"/>
          <p:nvPr/>
        </p:nvSpPr>
        <p:spPr>
          <a:xfrm>
            <a:off x="3797138" y="5733224"/>
            <a:ext cx="5147563" cy="764312"/>
          </a:xfrm>
          <a:prstGeom prst="rect">
            <a:avLst/>
          </a:prstGeom>
          <a:solidFill>
            <a:srgbClr val="99FF99"/>
          </a:solidFill>
        </p:spPr>
        <p:txBody>
          <a:bodyPr wrap="square" lIns="25400" tIns="12700" rIns="25400" bIns="12700" rtlCol="0">
            <a:spAutoFit/>
          </a:bodyPr>
          <a:lstStyle/>
          <a:p>
            <a:r>
              <a:rPr lang="de-DE" sz="1600" i="1" noProof="0" dirty="0">
                <a:solidFill>
                  <a:srgbClr val="0000FF"/>
                </a:solidFill>
              </a:rPr>
              <a:t>Wie lautet die namensgebende Bezeichnung für diese hyperpigmentierten Flecken?</a:t>
            </a:r>
          </a:p>
          <a:p>
            <a:r>
              <a:rPr lang="de-DE" sz="1600" b="1" noProof="0" dirty="0">
                <a:solidFill>
                  <a:srgbClr val="0000FF"/>
                </a:solidFill>
              </a:rPr>
              <a:t>Elschnig-Flecken</a:t>
            </a:r>
          </a:p>
        </p:txBody>
      </p:sp>
      <p:sp>
        <p:nvSpPr>
          <p:cNvPr id="42" name="TextBox 41">
            <a:extLst>
              <a:ext uri="{FF2B5EF4-FFF2-40B4-BE49-F238E27FC236}">
                <a16:creationId xmlns:a16="http://schemas.microsoft.com/office/drawing/2014/main" id="{DD7D23A2-DD68-483B-8123-CD82C8C1A5A0}"/>
              </a:ext>
            </a:extLst>
          </p:cNvPr>
          <p:cNvSpPr txBox="1"/>
          <p:nvPr/>
        </p:nvSpPr>
        <p:spPr>
          <a:xfrm>
            <a:off x="1042997" y="4668934"/>
            <a:ext cx="4255586" cy="1102866"/>
          </a:xfrm>
          <a:prstGeom prst="rect">
            <a:avLst/>
          </a:prstGeom>
          <a:solidFill>
            <a:schemeClr val="accent5">
              <a:lumMod val="75000"/>
            </a:schemeClr>
          </a:solidFill>
        </p:spPr>
        <p:txBody>
          <a:bodyPr wrap="square" lIns="25400" tIns="12700" rIns="25400" bIns="12700" rtlCol="0">
            <a:spAutoFit/>
          </a:bodyPr>
          <a:lstStyle/>
          <a:p>
            <a:pPr algn="r"/>
            <a:r>
              <a:rPr lang="de-DE" sz="1400" i="1" noProof="0" dirty="0">
                <a:solidFill>
                  <a:srgbClr val="0000FF"/>
                </a:solidFill>
              </a:rPr>
              <a:t>Die HTNive-Choroidopathie ist mit einer weiteren hyperpigmentierten Läsion assoziiert, die jedoch eine lineare statt einer lobulären Form aufweist. Wie lautet deren namensgebende Bezeichnung?</a:t>
            </a:r>
          </a:p>
          <a:p>
            <a:pPr algn="r"/>
            <a:r>
              <a:rPr lang="de-DE" sz="1400" b="1" noProof="0" dirty="0">
                <a:solidFill>
                  <a:srgbClr val="0000FF"/>
                </a:solidFill>
              </a:rPr>
              <a:t>Siegrist-Streifen</a:t>
            </a:r>
          </a:p>
        </p:txBody>
      </p:sp>
      <p:sp>
        <p:nvSpPr>
          <p:cNvPr id="2" name="Rectangle 1">
            <a:extLst>
              <a:ext uri="{FF2B5EF4-FFF2-40B4-BE49-F238E27FC236}">
                <a16:creationId xmlns:a16="http://schemas.microsoft.com/office/drawing/2014/main" id="{E2297322-1D24-4A82-B0FB-2F596DDC49CA}"/>
              </a:ext>
            </a:extLst>
          </p:cNvPr>
          <p:cNvSpPr/>
          <p:nvPr/>
        </p:nvSpPr>
        <p:spPr>
          <a:xfrm>
            <a:off x="3835290" y="5573556"/>
            <a:ext cx="1449638" cy="1879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
        <p:nvSpPr>
          <p:cNvPr id="51" name="Rectangle 11">
            <a:extLst>
              <a:ext uri="{FF2B5EF4-FFF2-40B4-BE49-F238E27FC236}">
                <a16:creationId xmlns:a16="http://schemas.microsoft.com/office/drawing/2014/main" id="{32D28E0F-08AC-7F9E-5F79-2A2F65034612}"/>
              </a:ext>
            </a:extLst>
          </p:cNvPr>
          <p:cNvSpPr txBox="1">
            <a:spLocks noChangeArrowheads="1"/>
          </p:cNvSpPr>
          <p:nvPr/>
        </p:nvSpPr>
        <p:spPr bwMode="auto">
          <a:xfrm>
            <a:off x="457200" y="118872"/>
            <a:ext cx="7543800" cy="868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b" anchorCtr="0" compatLnSpc="1">
            <a:prstTxWarp prst="textNoShape">
              <a:avLst/>
            </a:prstTxWarp>
          </a:bodyPr>
          <a:lst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a:lstStyle>
          <a:p>
            <a:pPr eaLnBrk="1" hangingPunct="1"/>
            <a:r>
              <a:rPr lang="de-DE" sz="3600" kern="0" dirty="0">
                <a:latin typeface="Arial" panose="020B0604020202020204" pitchFamily="34" charset="0"/>
              </a:rPr>
              <a:t>F/A</a:t>
            </a:r>
          </a:p>
        </p:txBody>
      </p:sp>
    </p:spTree>
    <p:extLst>
      <p:ext uri="{BB962C8B-B14F-4D97-AF65-F5344CB8AC3E}">
        <p14:creationId xmlns:p14="http://schemas.microsoft.com/office/powerpoint/2010/main" val="25562621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6">
            <a:extLst>
              <a:ext uri="{FF2B5EF4-FFF2-40B4-BE49-F238E27FC236}">
                <a16:creationId xmlns:a16="http://schemas.microsoft.com/office/drawing/2014/main" id="{BED29CE6-A65F-CEB9-7ED8-08CC71FC7BCE}"/>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3" name="TextBox 7">
            <a:extLst>
              <a:ext uri="{FF2B5EF4-FFF2-40B4-BE49-F238E27FC236}">
                <a16:creationId xmlns:a16="http://schemas.microsoft.com/office/drawing/2014/main" id="{682DFD4C-5754-90FA-FC9B-C9203773E53E}"/>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4" name="TextBox 8">
            <a:extLst>
              <a:ext uri="{FF2B5EF4-FFF2-40B4-BE49-F238E27FC236}">
                <a16:creationId xmlns:a16="http://schemas.microsoft.com/office/drawing/2014/main" id="{0C5C4C5F-4FDB-63F5-6F3F-D70D285AC0ED}"/>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6" name="Straight Arrow Connector 21">
            <a:extLst>
              <a:ext uri="{FF2B5EF4-FFF2-40B4-BE49-F238E27FC236}">
                <a16:creationId xmlns:a16="http://schemas.microsoft.com/office/drawing/2014/main" id="{4CA40D82-9B66-1087-8AAE-428F418911E7}"/>
              </a:ext>
            </a:extLst>
          </p:cNvPr>
          <p:cNvCxnSpPr>
            <a:cxnSpLocks/>
            <a:endCxn id="4"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22">
            <a:extLst>
              <a:ext uri="{FF2B5EF4-FFF2-40B4-BE49-F238E27FC236}">
                <a16:creationId xmlns:a16="http://schemas.microsoft.com/office/drawing/2014/main" id="{067A4016-9314-2750-CA47-23ECAE18104A}"/>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14" name="TextBox 27">
            <a:extLst>
              <a:ext uri="{FF2B5EF4-FFF2-40B4-BE49-F238E27FC236}">
                <a16:creationId xmlns:a16="http://schemas.microsoft.com/office/drawing/2014/main" id="{DB4193B2-EF64-EB2F-ED87-632E632D571C}"/>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15" name="Straight Arrow Connector 39">
            <a:extLst>
              <a:ext uri="{FF2B5EF4-FFF2-40B4-BE49-F238E27FC236}">
                <a16:creationId xmlns:a16="http://schemas.microsoft.com/office/drawing/2014/main" id="{CBBF7835-1F51-49F5-755C-21AC2E248722}"/>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32">
            <a:extLst>
              <a:ext uri="{FF2B5EF4-FFF2-40B4-BE49-F238E27FC236}">
                <a16:creationId xmlns:a16="http://schemas.microsoft.com/office/drawing/2014/main" id="{B66F5EE2-7A10-17C3-0D71-166B0941B4EA}"/>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17" name="TextBox 12">
            <a:extLst>
              <a:ext uri="{FF2B5EF4-FFF2-40B4-BE49-F238E27FC236}">
                <a16:creationId xmlns:a16="http://schemas.microsoft.com/office/drawing/2014/main" id="{538C8878-8704-D307-B16C-120A72BDF722}"/>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18" name="Straight Arrow Connector 10">
            <a:extLst>
              <a:ext uri="{FF2B5EF4-FFF2-40B4-BE49-F238E27FC236}">
                <a16:creationId xmlns:a16="http://schemas.microsoft.com/office/drawing/2014/main" id="{CDCE6A46-DA92-F16A-0FFB-97930619A6D2}"/>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3">
            <a:extLst>
              <a:ext uri="{FF2B5EF4-FFF2-40B4-BE49-F238E27FC236}">
                <a16:creationId xmlns:a16="http://schemas.microsoft.com/office/drawing/2014/main" id="{BD4D5C2D-A9C4-AFCC-1FDE-0F743EE12D7C}"/>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14">
            <a:extLst>
              <a:ext uri="{FF2B5EF4-FFF2-40B4-BE49-F238E27FC236}">
                <a16:creationId xmlns:a16="http://schemas.microsoft.com/office/drawing/2014/main" id="{FEE26D95-0F6C-CB2C-0738-5B2BEF60882D}"/>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15">
            <a:extLst>
              <a:ext uri="{FF2B5EF4-FFF2-40B4-BE49-F238E27FC236}">
                <a16:creationId xmlns:a16="http://schemas.microsoft.com/office/drawing/2014/main" id="{547BC1C5-244E-832C-EE16-0B5C3237C712}"/>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16">
            <a:extLst>
              <a:ext uri="{FF2B5EF4-FFF2-40B4-BE49-F238E27FC236}">
                <a16:creationId xmlns:a16="http://schemas.microsoft.com/office/drawing/2014/main" id="{C8E5AED9-401F-78A5-024F-0C6A64B92C98}"/>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18">
            <a:extLst>
              <a:ext uri="{FF2B5EF4-FFF2-40B4-BE49-F238E27FC236}">
                <a16:creationId xmlns:a16="http://schemas.microsoft.com/office/drawing/2014/main" id="{8104B2F8-08E5-43E6-34B7-8EA47EF7C6E4}"/>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5">
            <a:extLst>
              <a:ext uri="{FF2B5EF4-FFF2-40B4-BE49-F238E27FC236}">
                <a16:creationId xmlns:a16="http://schemas.microsoft.com/office/drawing/2014/main" id="{78638D5D-5FBB-E5E8-333C-0619645DC9DA}"/>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31" name="TextBox 35">
            <a:extLst>
              <a:ext uri="{FF2B5EF4-FFF2-40B4-BE49-F238E27FC236}">
                <a16:creationId xmlns:a16="http://schemas.microsoft.com/office/drawing/2014/main" id="{7A5E9341-08D4-A265-2A92-F54627076EA4}"/>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32" name="TextBox 36">
            <a:extLst>
              <a:ext uri="{FF2B5EF4-FFF2-40B4-BE49-F238E27FC236}">
                <a16:creationId xmlns:a16="http://schemas.microsoft.com/office/drawing/2014/main" id="{62BB5312-7FAF-E9C8-8FE0-7FDF6DDF03C8}"/>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43" name="TextBox 37">
            <a:extLst>
              <a:ext uri="{FF2B5EF4-FFF2-40B4-BE49-F238E27FC236}">
                <a16:creationId xmlns:a16="http://schemas.microsoft.com/office/drawing/2014/main" id="{A27C3DA9-C1F7-5518-4151-C9E441F3FFE8}"/>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45" name="TextBox 71">
            <a:extLst>
              <a:ext uri="{FF2B5EF4-FFF2-40B4-BE49-F238E27FC236}">
                <a16:creationId xmlns:a16="http://schemas.microsoft.com/office/drawing/2014/main" id="{05205F1F-0CC8-096B-C866-74F07231D255}"/>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45</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b="1" noProof="0" dirty="0">
                <a:solidFill>
                  <a:srgbClr val="0000FF"/>
                </a:solidFill>
              </a:rPr>
              <a:t>Choroidopathie </a:t>
            </a:r>
            <a:r>
              <a:rPr lang="de-DE" sz="1600" noProof="0" dirty="0">
                <a:solidFill>
                  <a:schemeClr val="bg1">
                    <a:lumMod val="75000"/>
                  </a:schemeClr>
                </a:solidFill>
              </a:rPr>
              <a:t>und Optikusneuropathie</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35" name="TextBox 34">
            <a:extLst>
              <a:ext uri="{FF2B5EF4-FFF2-40B4-BE49-F238E27FC236}">
                <a16:creationId xmlns:a16="http://schemas.microsoft.com/office/drawing/2014/main" id="{C3337C0C-84EF-4B7B-9262-125115C7879B}"/>
              </a:ext>
            </a:extLst>
          </p:cNvPr>
          <p:cNvSpPr txBox="1"/>
          <p:nvPr/>
        </p:nvSpPr>
        <p:spPr>
          <a:xfrm>
            <a:off x="3513135" y="4646181"/>
            <a:ext cx="5486400" cy="1502976"/>
          </a:xfrm>
          <a:prstGeom prst="rect">
            <a:avLst/>
          </a:prstGeom>
          <a:solidFill>
            <a:schemeClr val="accent3">
              <a:lumMod val="85000"/>
            </a:schemeClr>
          </a:solidFill>
        </p:spPr>
        <p:txBody>
          <a:bodyPr wrap="square" lIns="25400" tIns="12700" rIns="25400" bIns="12700" rtlCol="0">
            <a:spAutoFit/>
          </a:bodyPr>
          <a:lstStyle/>
          <a:p>
            <a:r>
              <a:rPr lang="de-DE" sz="1600" i="1" noProof="0" dirty="0">
                <a:solidFill>
                  <a:schemeClr val="bg1">
                    <a:lumMod val="65000"/>
                  </a:schemeClr>
                </a:solidFill>
              </a:rPr>
              <a:t>Kurz gesagt, wie sieht die Pathophysiologie der HTNive-Choroidopathie aus?</a:t>
            </a:r>
          </a:p>
          <a:p>
            <a:r>
              <a:rPr lang="de-DE" sz="1600" noProof="0" dirty="0">
                <a:solidFill>
                  <a:schemeClr val="bg1">
                    <a:lumMod val="65000"/>
                  </a:schemeClr>
                </a:solidFill>
              </a:rPr>
              <a:t>Ein Vasospasmus führt zu einer  lobulären Nichtdurchblutung  der Choriokapillaris. Akut sind diese nicht durchbluteten Lobuli (Flecken) hypopigmentiert; mit der Zeit werden sie jedoch </a:t>
            </a:r>
            <a:r>
              <a:rPr lang="de-DE" sz="1600" b="1" noProof="0" dirty="0"/>
              <a:t>hyperpigmentiert</a:t>
            </a:r>
            <a:r>
              <a:rPr lang="de-DE" sz="1600" noProof="0" dirty="0"/>
              <a:t>. </a:t>
            </a:r>
          </a:p>
        </p:txBody>
      </p:sp>
      <p:sp>
        <p:nvSpPr>
          <p:cNvPr id="39" name="TextBox 38">
            <a:extLst>
              <a:ext uri="{FF2B5EF4-FFF2-40B4-BE49-F238E27FC236}">
                <a16:creationId xmlns:a16="http://schemas.microsoft.com/office/drawing/2014/main" id="{F55704D2-0F62-4D42-A513-403EABE9B85E}"/>
              </a:ext>
            </a:extLst>
          </p:cNvPr>
          <p:cNvSpPr txBox="1"/>
          <p:nvPr/>
        </p:nvSpPr>
        <p:spPr>
          <a:xfrm>
            <a:off x="3797138" y="5733224"/>
            <a:ext cx="5147563" cy="764312"/>
          </a:xfrm>
          <a:prstGeom prst="rect">
            <a:avLst/>
          </a:prstGeom>
          <a:solidFill>
            <a:srgbClr val="99FF99"/>
          </a:solidFill>
        </p:spPr>
        <p:txBody>
          <a:bodyPr wrap="square" lIns="25400" tIns="12700" rIns="25400" bIns="12700" rtlCol="0">
            <a:spAutoFit/>
          </a:bodyPr>
          <a:lstStyle/>
          <a:p>
            <a:r>
              <a:rPr lang="de-DE" sz="1600" i="1" noProof="0" dirty="0">
                <a:solidFill>
                  <a:srgbClr val="0000FF"/>
                </a:solidFill>
              </a:rPr>
              <a:t>Wie lautet die namensgebende Bezeichnung für diese hyperpigmentierten Flecken?</a:t>
            </a:r>
          </a:p>
          <a:p>
            <a:r>
              <a:rPr lang="de-DE" sz="1600" b="1" noProof="0" dirty="0">
                <a:solidFill>
                  <a:srgbClr val="0000FF"/>
                </a:solidFill>
              </a:rPr>
              <a:t>Elschnig-Flecken</a:t>
            </a:r>
          </a:p>
        </p:txBody>
      </p:sp>
      <p:sp>
        <p:nvSpPr>
          <p:cNvPr id="42" name="TextBox 41">
            <a:extLst>
              <a:ext uri="{FF2B5EF4-FFF2-40B4-BE49-F238E27FC236}">
                <a16:creationId xmlns:a16="http://schemas.microsoft.com/office/drawing/2014/main" id="{DD7D23A2-DD68-483B-8123-CD82C8C1A5A0}"/>
              </a:ext>
            </a:extLst>
          </p:cNvPr>
          <p:cNvSpPr txBox="1"/>
          <p:nvPr/>
        </p:nvSpPr>
        <p:spPr>
          <a:xfrm>
            <a:off x="1042997" y="4668934"/>
            <a:ext cx="4255586" cy="1102866"/>
          </a:xfrm>
          <a:prstGeom prst="rect">
            <a:avLst/>
          </a:prstGeom>
          <a:solidFill>
            <a:schemeClr val="accent5">
              <a:lumMod val="75000"/>
            </a:schemeClr>
          </a:solidFill>
        </p:spPr>
        <p:txBody>
          <a:bodyPr wrap="square" lIns="25400" tIns="12700" rIns="25400" bIns="12700" rtlCol="0">
            <a:spAutoFit/>
          </a:bodyPr>
          <a:lstStyle/>
          <a:p>
            <a:pPr algn="r"/>
            <a:r>
              <a:rPr lang="de-DE" sz="1400" i="1" noProof="0" dirty="0">
                <a:solidFill>
                  <a:srgbClr val="0000FF"/>
                </a:solidFill>
              </a:rPr>
              <a:t>Die HTNive-Choroidopathie ist mit einer weiteren hyperpigmentierten Läsion assoziiert, die jedoch eine lineare statt einer lobulären Form aufweist. Wie lautet deren namensgebende Bezeichnung?</a:t>
            </a:r>
          </a:p>
          <a:p>
            <a:pPr algn="r"/>
            <a:r>
              <a:rPr lang="de-DE" sz="1400" b="1" noProof="0" dirty="0">
                <a:solidFill>
                  <a:srgbClr val="0000FF"/>
                </a:solidFill>
              </a:rPr>
              <a:t>Siegrist-Streifen</a:t>
            </a:r>
          </a:p>
        </p:txBody>
      </p:sp>
    </p:spTree>
    <p:extLst>
      <p:ext uri="{BB962C8B-B14F-4D97-AF65-F5344CB8AC3E}">
        <p14:creationId xmlns:p14="http://schemas.microsoft.com/office/powerpoint/2010/main" val="8736294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6">
            <a:extLst>
              <a:ext uri="{FF2B5EF4-FFF2-40B4-BE49-F238E27FC236}">
                <a16:creationId xmlns:a16="http://schemas.microsoft.com/office/drawing/2014/main" id="{E5268DD1-C8A8-1DF3-398E-E46130F27578}"/>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3" name="TextBox 7">
            <a:extLst>
              <a:ext uri="{FF2B5EF4-FFF2-40B4-BE49-F238E27FC236}">
                <a16:creationId xmlns:a16="http://schemas.microsoft.com/office/drawing/2014/main" id="{6F5326DD-7C85-515A-140A-6A571B0CCC7C}"/>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4" name="TextBox 8">
            <a:extLst>
              <a:ext uri="{FF2B5EF4-FFF2-40B4-BE49-F238E27FC236}">
                <a16:creationId xmlns:a16="http://schemas.microsoft.com/office/drawing/2014/main" id="{0C3CB7D2-722B-CE28-58AE-BD18E3D29DD5}"/>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6" name="Straight Arrow Connector 21">
            <a:extLst>
              <a:ext uri="{FF2B5EF4-FFF2-40B4-BE49-F238E27FC236}">
                <a16:creationId xmlns:a16="http://schemas.microsoft.com/office/drawing/2014/main" id="{E9BFDEC0-B00E-A026-B064-F75A92EC2165}"/>
              </a:ext>
            </a:extLst>
          </p:cNvPr>
          <p:cNvCxnSpPr>
            <a:cxnSpLocks/>
            <a:endCxn id="4"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22">
            <a:extLst>
              <a:ext uri="{FF2B5EF4-FFF2-40B4-BE49-F238E27FC236}">
                <a16:creationId xmlns:a16="http://schemas.microsoft.com/office/drawing/2014/main" id="{19340551-22AD-7155-2C72-26B12247197F}"/>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14" name="TextBox 27">
            <a:extLst>
              <a:ext uri="{FF2B5EF4-FFF2-40B4-BE49-F238E27FC236}">
                <a16:creationId xmlns:a16="http://schemas.microsoft.com/office/drawing/2014/main" id="{66C04247-164B-5153-091E-2BACFF5E288B}"/>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15" name="Straight Arrow Connector 39">
            <a:extLst>
              <a:ext uri="{FF2B5EF4-FFF2-40B4-BE49-F238E27FC236}">
                <a16:creationId xmlns:a16="http://schemas.microsoft.com/office/drawing/2014/main" id="{35AAEC13-95C9-9391-FD38-D347B9FDBC10}"/>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32">
            <a:extLst>
              <a:ext uri="{FF2B5EF4-FFF2-40B4-BE49-F238E27FC236}">
                <a16:creationId xmlns:a16="http://schemas.microsoft.com/office/drawing/2014/main" id="{FB7B03E5-147F-3DC6-9985-5C511E9C8355}"/>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17" name="TextBox 12">
            <a:extLst>
              <a:ext uri="{FF2B5EF4-FFF2-40B4-BE49-F238E27FC236}">
                <a16:creationId xmlns:a16="http://schemas.microsoft.com/office/drawing/2014/main" id="{2F5373CB-143D-CF4A-E87A-2B83B13262BE}"/>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18" name="Straight Arrow Connector 10">
            <a:extLst>
              <a:ext uri="{FF2B5EF4-FFF2-40B4-BE49-F238E27FC236}">
                <a16:creationId xmlns:a16="http://schemas.microsoft.com/office/drawing/2014/main" id="{8C0F944F-E600-68F9-D3D0-99315EDD75AD}"/>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3">
            <a:extLst>
              <a:ext uri="{FF2B5EF4-FFF2-40B4-BE49-F238E27FC236}">
                <a16:creationId xmlns:a16="http://schemas.microsoft.com/office/drawing/2014/main" id="{95BBCCC4-7AE6-5784-3550-E42D77091996}"/>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14">
            <a:extLst>
              <a:ext uri="{FF2B5EF4-FFF2-40B4-BE49-F238E27FC236}">
                <a16:creationId xmlns:a16="http://schemas.microsoft.com/office/drawing/2014/main" id="{D0BF90DB-BF40-4AAF-8325-6A201B8B3F06}"/>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15">
            <a:extLst>
              <a:ext uri="{FF2B5EF4-FFF2-40B4-BE49-F238E27FC236}">
                <a16:creationId xmlns:a16="http://schemas.microsoft.com/office/drawing/2014/main" id="{0D710144-F19F-0BAB-ED71-D3DD1795FEEF}"/>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16">
            <a:extLst>
              <a:ext uri="{FF2B5EF4-FFF2-40B4-BE49-F238E27FC236}">
                <a16:creationId xmlns:a16="http://schemas.microsoft.com/office/drawing/2014/main" id="{8EE99DD7-DAAF-95D1-DFEE-0FCF18D68AF2}"/>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18">
            <a:extLst>
              <a:ext uri="{FF2B5EF4-FFF2-40B4-BE49-F238E27FC236}">
                <a16:creationId xmlns:a16="http://schemas.microsoft.com/office/drawing/2014/main" id="{7E4A1154-DF47-C491-4248-DAA0CD5F01C8}"/>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5">
            <a:extLst>
              <a:ext uri="{FF2B5EF4-FFF2-40B4-BE49-F238E27FC236}">
                <a16:creationId xmlns:a16="http://schemas.microsoft.com/office/drawing/2014/main" id="{4D067CCF-67FA-6F30-28E6-2539C6F6EBD3}"/>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31" name="TextBox 35">
            <a:extLst>
              <a:ext uri="{FF2B5EF4-FFF2-40B4-BE49-F238E27FC236}">
                <a16:creationId xmlns:a16="http://schemas.microsoft.com/office/drawing/2014/main" id="{CCA4F3CF-FEC5-0318-A193-A2B9998EF3B8}"/>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32" name="TextBox 36">
            <a:extLst>
              <a:ext uri="{FF2B5EF4-FFF2-40B4-BE49-F238E27FC236}">
                <a16:creationId xmlns:a16="http://schemas.microsoft.com/office/drawing/2014/main" id="{44EBC484-4E50-F0C9-83E0-B32A9A6B6624}"/>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45" name="TextBox 37">
            <a:extLst>
              <a:ext uri="{FF2B5EF4-FFF2-40B4-BE49-F238E27FC236}">
                <a16:creationId xmlns:a16="http://schemas.microsoft.com/office/drawing/2014/main" id="{10CEE96F-01C1-0721-5BC4-EB85B6A13738}"/>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46" name="TextBox 71">
            <a:extLst>
              <a:ext uri="{FF2B5EF4-FFF2-40B4-BE49-F238E27FC236}">
                <a16:creationId xmlns:a16="http://schemas.microsoft.com/office/drawing/2014/main" id="{666AA091-1E30-BF11-5A51-355136B1F678}"/>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46</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b="1" noProof="0" dirty="0">
                <a:solidFill>
                  <a:srgbClr val="0000FF"/>
                </a:solidFill>
              </a:rPr>
              <a:t>Choroidopathie </a:t>
            </a:r>
            <a:r>
              <a:rPr lang="de-DE" sz="1600" noProof="0" dirty="0">
                <a:solidFill>
                  <a:schemeClr val="bg1">
                    <a:lumMod val="75000"/>
                  </a:schemeClr>
                </a:solidFill>
              </a:rPr>
              <a:t>und Optikusneuropathie</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35" name="TextBox 34">
            <a:extLst>
              <a:ext uri="{FF2B5EF4-FFF2-40B4-BE49-F238E27FC236}">
                <a16:creationId xmlns:a16="http://schemas.microsoft.com/office/drawing/2014/main" id="{C3337C0C-84EF-4B7B-9262-125115C7879B}"/>
              </a:ext>
            </a:extLst>
          </p:cNvPr>
          <p:cNvSpPr txBox="1"/>
          <p:nvPr/>
        </p:nvSpPr>
        <p:spPr>
          <a:xfrm>
            <a:off x="3513135" y="4646181"/>
            <a:ext cx="5486400" cy="1502976"/>
          </a:xfrm>
          <a:prstGeom prst="rect">
            <a:avLst/>
          </a:prstGeom>
          <a:solidFill>
            <a:schemeClr val="accent3">
              <a:lumMod val="85000"/>
            </a:schemeClr>
          </a:solidFill>
        </p:spPr>
        <p:txBody>
          <a:bodyPr wrap="square" lIns="25400" tIns="12700" rIns="25400" bIns="12700" rtlCol="0">
            <a:spAutoFit/>
          </a:bodyPr>
          <a:lstStyle/>
          <a:p>
            <a:r>
              <a:rPr lang="de-DE" sz="1600" i="1" noProof="0" dirty="0">
                <a:solidFill>
                  <a:schemeClr val="bg1">
                    <a:lumMod val="65000"/>
                  </a:schemeClr>
                </a:solidFill>
              </a:rPr>
              <a:t>Kurz gesagt, wie sieht die Pathophysiologie der HTNive-Choroidopathie aus?</a:t>
            </a:r>
          </a:p>
          <a:p>
            <a:r>
              <a:rPr lang="de-DE" sz="1600" noProof="0" dirty="0">
                <a:solidFill>
                  <a:schemeClr val="bg1">
                    <a:lumMod val="65000"/>
                  </a:schemeClr>
                </a:solidFill>
              </a:rPr>
              <a:t>Ein Vasospasmus führt zu einer  lobulären Nichtdurchblutung  der Choriokapillaris. Akut sind diese nicht durchbluteten Lobuli (Flecken) hypopigmentiert; mit der Zeit werden sie jedoch </a:t>
            </a:r>
            <a:r>
              <a:rPr lang="de-DE" sz="1600" b="1" noProof="0" dirty="0">
                <a:solidFill>
                  <a:schemeClr val="bg1">
                    <a:lumMod val="65000"/>
                  </a:schemeClr>
                </a:solidFill>
              </a:rPr>
              <a:t>hyperpigmentiert</a:t>
            </a:r>
            <a:r>
              <a:rPr lang="de-DE" sz="1600" noProof="0" dirty="0">
                <a:solidFill>
                  <a:schemeClr val="bg1">
                    <a:lumMod val="65000"/>
                  </a:schemeClr>
                </a:solidFill>
              </a:rPr>
              <a:t>. </a:t>
            </a:r>
          </a:p>
        </p:txBody>
      </p:sp>
      <p:sp>
        <p:nvSpPr>
          <p:cNvPr id="39" name="TextBox 38">
            <a:extLst>
              <a:ext uri="{FF2B5EF4-FFF2-40B4-BE49-F238E27FC236}">
                <a16:creationId xmlns:a16="http://schemas.microsoft.com/office/drawing/2014/main" id="{F55704D2-0F62-4D42-A513-403EABE9B85E}"/>
              </a:ext>
            </a:extLst>
          </p:cNvPr>
          <p:cNvSpPr txBox="1"/>
          <p:nvPr/>
        </p:nvSpPr>
        <p:spPr>
          <a:xfrm>
            <a:off x="3797138" y="5733224"/>
            <a:ext cx="5147563" cy="764312"/>
          </a:xfrm>
          <a:prstGeom prst="rect">
            <a:avLst/>
          </a:prstGeom>
          <a:solidFill>
            <a:srgbClr val="99FF99"/>
          </a:solidFill>
        </p:spPr>
        <p:txBody>
          <a:bodyPr wrap="square" lIns="25400" tIns="12700" rIns="25400" bIns="12700" rtlCol="0">
            <a:spAutoFit/>
          </a:bodyPr>
          <a:lstStyle/>
          <a:p>
            <a:r>
              <a:rPr lang="de-DE" sz="1600" i="1" noProof="0" dirty="0">
                <a:solidFill>
                  <a:schemeClr val="bg1">
                    <a:lumMod val="65000"/>
                  </a:schemeClr>
                </a:solidFill>
              </a:rPr>
              <a:t>Wie lautet die namensgebende Bezeichnung für diese hyperpigmentierten Flecken?</a:t>
            </a:r>
          </a:p>
          <a:p>
            <a:r>
              <a:rPr lang="de-DE" sz="1600" b="1" noProof="0" dirty="0">
                <a:solidFill>
                  <a:schemeClr val="bg1">
                    <a:lumMod val="65000"/>
                  </a:schemeClr>
                </a:solidFill>
              </a:rPr>
              <a:t>Elschnig-Flecken</a:t>
            </a:r>
          </a:p>
        </p:txBody>
      </p:sp>
      <p:sp>
        <p:nvSpPr>
          <p:cNvPr id="42" name="TextBox 41">
            <a:extLst>
              <a:ext uri="{FF2B5EF4-FFF2-40B4-BE49-F238E27FC236}">
                <a16:creationId xmlns:a16="http://schemas.microsoft.com/office/drawing/2014/main" id="{DD7D23A2-DD68-483B-8123-CD82C8C1A5A0}"/>
              </a:ext>
            </a:extLst>
          </p:cNvPr>
          <p:cNvSpPr txBox="1"/>
          <p:nvPr/>
        </p:nvSpPr>
        <p:spPr>
          <a:xfrm>
            <a:off x="1042997" y="4668934"/>
            <a:ext cx="4255586" cy="1102866"/>
          </a:xfrm>
          <a:prstGeom prst="rect">
            <a:avLst/>
          </a:prstGeom>
          <a:solidFill>
            <a:schemeClr val="accent5">
              <a:lumMod val="75000"/>
            </a:schemeClr>
          </a:solidFill>
        </p:spPr>
        <p:txBody>
          <a:bodyPr wrap="square" lIns="25400" tIns="12700" rIns="25400" bIns="12700" rtlCol="0">
            <a:spAutoFit/>
          </a:bodyPr>
          <a:lstStyle/>
          <a:p>
            <a:pPr algn="r"/>
            <a:r>
              <a:rPr lang="de-DE" sz="1400" i="1" noProof="0" dirty="0">
                <a:solidFill>
                  <a:schemeClr val="bg1">
                    <a:lumMod val="50000"/>
                  </a:schemeClr>
                </a:solidFill>
              </a:rPr>
              <a:t>Die HTNive-Choroidopathie ist mit einer weiteren hyperpigmentierten Läsion assoziiert, die jedoch eine lineare statt einer lobulären Form aufweist. Wie lautet deren namensgebende Bezeichnung?</a:t>
            </a:r>
          </a:p>
          <a:p>
            <a:pPr algn="r"/>
            <a:r>
              <a:rPr lang="de-DE" sz="1400" b="1" noProof="0" dirty="0">
                <a:solidFill>
                  <a:schemeClr val="bg1">
                    <a:lumMod val="50000"/>
                  </a:schemeClr>
                </a:solidFill>
              </a:rPr>
              <a:t>Siegrist-Streifen</a:t>
            </a:r>
          </a:p>
        </p:txBody>
      </p:sp>
      <p:sp>
        <p:nvSpPr>
          <p:cNvPr id="43" name="TextBox 42">
            <a:extLst>
              <a:ext uri="{FF2B5EF4-FFF2-40B4-BE49-F238E27FC236}">
                <a16:creationId xmlns:a16="http://schemas.microsoft.com/office/drawing/2014/main" id="{149A4E41-F2CA-464B-8EFA-0394EAABDBA1}"/>
              </a:ext>
            </a:extLst>
          </p:cNvPr>
          <p:cNvSpPr txBox="1"/>
          <p:nvPr/>
        </p:nvSpPr>
        <p:spPr>
          <a:xfrm>
            <a:off x="2036910" y="4609839"/>
            <a:ext cx="5691876" cy="1318310"/>
          </a:xfrm>
          <a:prstGeom prst="rect">
            <a:avLst/>
          </a:prstGeom>
          <a:solidFill>
            <a:srgbClr val="66CCFF"/>
          </a:solidFill>
        </p:spPr>
        <p:txBody>
          <a:bodyPr wrap="square" lIns="25400" tIns="12700" rIns="25400" bIns="12700" rtlCol="0">
            <a:spAutoFit/>
          </a:bodyPr>
          <a:lstStyle/>
          <a:p>
            <a:r>
              <a:rPr lang="de-DE" sz="1400" i="1" noProof="0" dirty="0"/>
              <a:t>Die HTNive-Choroidopathie ist klassischerweise mit vier Erkrankungen assoziiert – welche sind das?</a:t>
            </a:r>
          </a:p>
          <a:p>
            <a:r>
              <a:rPr lang="de-DE" sz="1400" noProof="0" dirty="0"/>
              <a:t>--</a:t>
            </a:r>
          </a:p>
          <a:p>
            <a:r>
              <a:rPr lang="de-DE" sz="1400" noProof="0" dirty="0"/>
              <a:t>--</a:t>
            </a:r>
          </a:p>
          <a:p>
            <a:r>
              <a:rPr lang="de-DE" sz="1400" noProof="0" dirty="0"/>
              <a:t>--</a:t>
            </a:r>
          </a:p>
          <a:p>
            <a:r>
              <a:rPr lang="de-DE" sz="1400" noProof="0" dirty="0"/>
              <a:t>--</a:t>
            </a:r>
          </a:p>
        </p:txBody>
      </p:sp>
    </p:spTree>
    <p:extLst>
      <p:ext uri="{BB962C8B-B14F-4D97-AF65-F5344CB8AC3E}">
        <p14:creationId xmlns:p14="http://schemas.microsoft.com/office/powerpoint/2010/main" val="27419065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6">
            <a:extLst>
              <a:ext uri="{FF2B5EF4-FFF2-40B4-BE49-F238E27FC236}">
                <a16:creationId xmlns:a16="http://schemas.microsoft.com/office/drawing/2014/main" id="{FCB9FEDE-EB5E-4950-360A-B1F5BDD3ED34}"/>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3" name="TextBox 7">
            <a:extLst>
              <a:ext uri="{FF2B5EF4-FFF2-40B4-BE49-F238E27FC236}">
                <a16:creationId xmlns:a16="http://schemas.microsoft.com/office/drawing/2014/main" id="{8D0D4240-9739-24F9-67C4-2A2C6DB7E849}"/>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4" name="TextBox 8">
            <a:extLst>
              <a:ext uri="{FF2B5EF4-FFF2-40B4-BE49-F238E27FC236}">
                <a16:creationId xmlns:a16="http://schemas.microsoft.com/office/drawing/2014/main" id="{3300986F-9BAD-765D-1C62-13B7147E0519}"/>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6" name="Straight Arrow Connector 21">
            <a:extLst>
              <a:ext uri="{FF2B5EF4-FFF2-40B4-BE49-F238E27FC236}">
                <a16:creationId xmlns:a16="http://schemas.microsoft.com/office/drawing/2014/main" id="{0A50C40F-E9A5-D041-0DBE-24631C02FED9}"/>
              </a:ext>
            </a:extLst>
          </p:cNvPr>
          <p:cNvCxnSpPr>
            <a:cxnSpLocks/>
            <a:endCxn id="4"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22">
            <a:extLst>
              <a:ext uri="{FF2B5EF4-FFF2-40B4-BE49-F238E27FC236}">
                <a16:creationId xmlns:a16="http://schemas.microsoft.com/office/drawing/2014/main" id="{114385F3-EBFE-28AE-57C9-C6F83137FA8A}"/>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14" name="TextBox 27">
            <a:extLst>
              <a:ext uri="{FF2B5EF4-FFF2-40B4-BE49-F238E27FC236}">
                <a16:creationId xmlns:a16="http://schemas.microsoft.com/office/drawing/2014/main" id="{0E644F53-A88B-6A0E-6E08-47A39C87C0B5}"/>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15" name="Straight Arrow Connector 39">
            <a:extLst>
              <a:ext uri="{FF2B5EF4-FFF2-40B4-BE49-F238E27FC236}">
                <a16:creationId xmlns:a16="http://schemas.microsoft.com/office/drawing/2014/main" id="{9A5E694D-647C-5196-AA8C-28EC39037C02}"/>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32">
            <a:extLst>
              <a:ext uri="{FF2B5EF4-FFF2-40B4-BE49-F238E27FC236}">
                <a16:creationId xmlns:a16="http://schemas.microsoft.com/office/drawing/2014/main" id="{26D73B48-FDC1-1D36-F874-61267D57A526}"/>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17" name="TextBox 12">
            <a:extLst>
              <a:ext uri="{FF2B5EF4-FFF2-40B4-BE49-F238E27FC236}">
                <a16:creationId xmlns:a16="http://schemas.microsoft.com/office/drawing/2014/main" id="{B5EAE806-EA10-2018-AFF0-665D2BA3E071}"/>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18" name="Straight Arrow Connector 10">
            <a:extLst>
              <a:ext uri="{FF2B5EF4-FFF2-40B4-BE49-F238E27FC236}">
                <a16:creationId xmlns:a16="http://schemas.microsoft.com/office/drawing/2014/main" id="{92DA588B-CF91-E5D2-A875-D21AFA8BEA75}"/>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3">
            <a:extLst>
              <a:ext uri="{FF2B5EF4-FFF2-40B4-BE49-F238E27FC236}">
                <a16:creationId xmlns:a16="http://schemas.microsoft.com/office/drawing/2014/main" id="{9F87333F-6262-10B5-46AA-F85E61947BA2}"/>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14">
            <a:extLst>
              <a:ext uri="{FF2B5EF4-FFF2-40B4-BE49-F238E27FC236}">
                <a16:creationId xmlns:a16="http://schemas.microsoft.com/office/drawing/2014/main" id="{60DCA8CE-6C75-9547-E46D-4559FA5CF2C5}"/>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15">
            <a:extLst>
              <a:ext uri="{FF2B5EF4-FFF2-40B4-BE49-F238E27FC236}">
                <a16:creationId xmlns:a16="http://schemas.microsoft.com/office/drawing/2014/main" id="{35EC89F4-071F-C38D-7371-1DD4B8A475F9}"/>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16">
            <a:extLst>
              <a:ext uri="{FF2B5EF4-FFF2-40B4-BE49-F238E27FC236}">
                <a16:creationId xmlns:a16="http://schemas.microsoft.com/office/drawing/2014/main" id="{60538DF4-880E-D4D7-8C46-145A3AA15043}"/>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18">
            <a:extLst>
              <a:ext uri="{FF2B5EF4-FFF2-40B4-BE49-F238E27FC236}">
                <a16:creationId xmlns:a16="http://schemas.microsoft.com/office/drawing/2014/main" id="{59B88A61-D43E-2DC8-0DD4-A74E7CA3C85A}"/>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5">
            <a:extLst>
              <a:ext uri="{FF2B5EF4-FFF2-40B4-BE49-F238E27FC236}">
                <a16:creationId xmlns:a16="http://schemas.microsoft.com/office/drawing/2014/main" id="{D0B5E957-A4FC-0C86-1B2E-35C4172D1400}"/>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31" name="TextBox 35">
            <a:extLst>
              <a:ext uri="{FF2B5EF4-FFF2-40B4-BE49-F238E27FC236}">
                <a16:creationId xmlns:a16="http://schemas.microsoft.com/office/drawing/2014/main" id="{3E2A70CE-46E9-5424-B281-BC6191CA41D4}"/>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32" name="TextBox 36">
            <a:extLst>
              <a:ext uri="{FF2B5EF4-FFF2-40B4-BE49-F238E27FC236}">
                <a16:creationId xmlns:a16="http://schemas.microsoft.com/office/drawing/2014/main" id="{69A13EAE-EC1B-81CB-8CDC-17A451668375}"/>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45" name="TextBox 37">
            <a:extLst>
              <a:ext uri="{FF2B5EF4-FFF2-40B4-BE49-F238E27FC236}">
                <a16:creationId xmlns:a16="http://schemas.microsoft.com/office/drawing/2014/main" id="{8DB5CFBA-9257-9899-1B3B-97111F370929}"/>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46" name="TextBox 71">
            <a:extLst>
              <a:ext uri="{FF2B5EF4-FFF2-40B4-BE49-F238E27FC236}">
                <a16:creationId xmlns:a16="http://schemas.microsoft.com/office/drawing/2014/main" id="{5C215917-74BF-1D7D-8BB2-175BDEBDBF31}"/>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47</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b="1" noProof="0" dirty="0">
                <a:solidFill>
                  <a:srgbClr val="0000FF"/>
                </a:solidFill>
              </a:rPr>
              <a:t>Choroidopathie </a:t>
            </a:r>
            <a:r>
              <a:rPr lang="de-DE" sz="1600" noProof="0" dirty="0">
                <a:solidFill>
                  <a:schemeClr val="bg1">
                    <a:lumMod val="75000"/>
                  </a:schemeClr>
                </a:solidFill>
              </a:rPr>
              <a:t>und Optikusneuropathie</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35" name="TextBox 34">
            <a:extLst>
              <a:ext uri="{FF2B5EF4-FFF2-40B4-BE49-F238E27FC236}">
                <a16:creationId xmlns:a16="http://schemas.microsoft.com/office/drawing/2014/main" id="{C3337C0C-84EF-4B7B-9262-125115C7879B}"/>
              </a:ext>
            </a:extLst>
          </p:cNvPr>
          <p:cNvSpPr txBox="1"/>
          <p:nvPr/>
        </p:nvSpPr>
        <p:spPr>
          <a:xfrm>
            <a:off x="3513135" y="4646181"/>
            <a:ext cx="5486400" cy="1502976"/>
          </a:xfrm>
          <a:prstGeom prst="rect">
            <a:avLst/>
          </a:prstGeom>
          <a:solidFill>
            <a:schemeClr val="accent3">
              <a:lumMod val="85000"/>
            </a:schemeClr>
          </a:solidFill>
        </p:spPr>
        <p:txBody>
          <a:bodyPr wrap="square" lIns="25400" tIns="12700" rIns="25400" bIns="12700" rtlCol="0">
            <a:spAutoFit/>
          </a:bodyPr>
          <a:lstStyle/>
          <a:p>
            <a:r>
              <a:rPr lang="de-DE" sz="1600" i="1" noProof="0" dirty="0">
                <a:solidFill>
                  <a:schemeClr val="bg1">
                    <a:lumMod val="65000"/>
                  </a:schemeClr>
                </a:solidFill>
              </a:rPr>
              <a:t>Kurz gesagt, wie sieht die Pathophysiologie der HTNive-Choroidopathie aus?</a:t>
            </a:r>
          </a:p>
          <a:p>
            <a:r>
              <a:rPr lang="de-DE" sz="1600" noProof="0" dirty="0">
                <a:solidFill>
                  <a:schemeClr val="bg1">
                    <a:lumMod val="65000"/>
                  </a:schemeClr>
                </a:solidFill>
              </a:rPr>
              <a:t>Ein Vasospasmus führt zu einer  lobulären Nichtdurchblutung  der Choriokapillaris. Akut sind diese nicht durchbluteten Lobuli (Flecken) hypopigmentiert; mit der Zeit werden sie jedoch </a:t>
            </a:r>
            <a:r>
              <a:rPr lang="de-DE" sz="1600" b="1" noProof="0" dirty="0">
                <a:solidFill>
                  <a:schemeClr val="bg1">
                    <a:lumMod val="65000"/>
                  </a:schemeClr>
                </a:solidFill>
              </a:rPr>
              <a:t>hyperpigmentiert</a:t>
            </a:r>
            <a:r>
              <a:rPr lang="de-DE" sz="1600" noProof="0" dirty="0">
                <a:solidFill>
                  <a:schemeClr val="bg1">
                    <a:lumMod val="65000"/>
                  </a:schemeClr>
                </a:solidFill>
              </a:rPr>
              <a:t>. </a:t>
            </a:r>
          </a:p>
        </p:txBody>
      </p:sp>
      <p:sp>
        <p:nvSpPr>
          <p:cNvPr id="39" name="TextBox 38">
            <a:extLst>
              <a:ext uri="{FF2B5EF4-FFF2-40B4-BE49-F238E27FC236}">
                <a16:creationId xmlns:a16="http://schemas.microsoft.com/office/drawing/2014/main" id="{F55704D2-0F62-4D42-A513-403EABE9B85E}"/>
              </a:ext>
            </a:extLst>
          </p:cNvPr>
          <p:cNvSpPr txBox="1"/>
          <p:nvPr/>
        </p:nvSpPr>
        <p:spPr>
          <a:xfrm>
            <a:off x="3797138" y="5733224"/>
            <a:ext cx="5147563" cy="764312"/>
          </a:xfrm>
          <a:prstGeom prst="rect">
            <a:avLst/>
          </a:prstGeom>
          <a:solidFill>
            <a:srgbClr val="99FF99"/>
          </a:solidFill>
        </p:spPr>
        <p:txBody>
          <a:bodyPr wrap="square" lIns="25400" tIns="12700" rIns="25400" bIns="12700" rtlCol="0">
            <a:spAutoFit/>
          </a:bodyPr>
          <a:lstStyle/>
          <a:p>
            <a:r>
              <a:rPr lang="de-DE" sz="1600" i="1" noProof="0" dirty="0">
                <a:solidFill>
                  <a:schemeClr val="bg1">
                    <a:lumMod val="65000"/>
                  </a:schemeClr>
                </a:solidFill>
              </a:rPr>
              <a:t>Wie lautet die namensgebende Bezeichnung für diese hyperpigmentierten Flecken?</a:t>
            </a:r>
          </a:p>
          <a:p>
            <a:r>
              <a:rPr lang="de-DE" sz="1600" b="1" noProof="0" dirty="0">
                <a:solidFill>
                  <a:schemeClr val="bg1">
                    <a:lumMod val="65000"/>
                  </a:schemeClr>
                </a:solidFill>
              </a:rPr>
              <a:t>Elschnig-Flecken</a:t>
            </a:r>
          </a:p>
        </p:txBody>
      </p:sp>
      <p:sp>
        <p:nvSpPr>
          <p:cNvPr id="42" name="TextBox 41">
            <a:extLst>
              <a:ext uri="{FF2B5EF4-FFF2-40B4-BE49-F238E27FC236}">
                <a16:creationId xmlns:a16="http://schemas.microsoft.com/office/drawing/2014/main" id="{DD7D23A2-DD68-483B-8123-CD82C8C1A5A0}"/>
              </a:ext>
            </a:extLst>
          </p:cNvPr>
          <p:cNvSpPr txBox="1"/>
          <p:nvPr/>
        </p:nvSpPr>
        <p:spPr>
          <a:xfrm>
            <a:off x="1042997" y="4668934"/>
            <a:ext cx="4255586" cy="1102866"/>
          </a:xfrm>
          <a:prstGeom prst="rect">
            <a:avLst/>
          </a:prstGeom>
          <a:solidFill>
            <a:schemeClr val="accent5">
              <a:lumMod val="75000"/>
            </a:schemeClr>
          </a:solidFill>
        </p:spPr>
        <p:txBody>
          <a:bodyPr wrap="square" lIns="25400" tIns="12700" rIns="25400" bIns="12700" rtlCol="0">
            <a:spAutoFit/>
          </a:bodyPr>
          <a:lstStyle/>
          <a:p>
            <a:pPr algn="r"/>
            <a:r>
              <a:rPr lang="de-DE" sz="1400" i="1" noProof="0" dirty="0">
                <a:solidFill>
                  <a:schemeClr val="bg1">
                    <a:lumMod val="50000"/>
                  </a:schemeClr>
                </a:solidFill>
              </a:rPr>
              <a:t>Die HTNive-Choroidopathie ist mit einer weiteren hyperpigmentierten Läsion assoziiert, die jedoch eine lineare statt einer lobulären Form aufweist. Wie lautet deren namensgebende Bezeichnung?</a:t>
            </a:r>
          </a:p>
          <a:p>
            <a:pPr algn="r"/>
            <a:r>
              <a:rPr lang="de-DE" sz="1400" b="1" noProof="0" dirty="0">
                <a:solidFill>
                  <a:schemeClr val="bg1">
                    <a:lumMod val="50000"/>
                  </a:schemeClr>
                </a:solidFill>
              </a:rPr>
              <a:t>Siegrist-Streifen</a:t>
            </a:r>
          </a:p>
        </p:txBody>
      </p:sp>
      <p:sp>
        <p:nvSpPr>
          <p:cNvPr id="43" name="TextBox 42">
            <a:extLst>
              <a:ext uri="{FF2B5EF4-FFF2-40B4-BE49-F238E27FC236}">
                <a16:creationId xmlns:a16="http://schemas.microsoft.com/office/drawing/2014/main" id="{149A4E41-F2CA-464B-8EFA-0394EAABDBA1}"/>
              </a:ext>
            </a:extLst>
          </p:cNvPr>
          <p:cNvSpPr txBox="1"/>
          <p:nvPr/>
        </p:nvSpPr>
        <p:spPr>
          <a:xfrm>
            <a:off x="2036910" y="4609839"/>
            <a:ext cx="5691876" cy="1318310"/>
          </a:xfrm>
          <a:prstGeom prst="rect">
            <a:avLst/>
          </a:prstGeom>
          <a:solidFill>
            <a:srgbClr val="66CCFF"/>
          </a:solidFill>
        </p:spPr>
        <p:txBody>
          <a:bodyPr wrap="square" lIns="25400" tIns="12700" rIns="25400" bIns="12700" rtlCol="0">
            <a:spAutoFit/>
          </a:bodyPr>
          <a:lstStyle/>
          <a:p>
            <a:r>
              <a:rPr lang="de-DE" sz="1400" i="1" noProof="0" dirty="0"/>
              <a:t>Die HTNive-Choroidopathie ist klassischerweise mit vier Erkrankungen assoziiert – welche sind das?</a:t>
            </a:r>
          </a:p>
          <a:p>
            <a:r>
              <a:rPr lang="de-DE" sz="1400" noProof="0" dirty="0"/>
              <a:t>--Präeklampsie</a:t>
            </a:r>
          </a:p>
          <a:p>
            <a:r>
              <a:rPr lang="de-DE" sz="1400" noProof="0" dirty="0"/>
              <a:t>--Eklampsie</a:t>
            </a:r>
          </a:p>
          <a:p>
            <a:r>
              <a:rPr lang="de-DE" sz="1400" noProof="0" dirty="0"/>
              <a:t>--Phäochromozytom</a:t>
            </a:r>
          </a:p>
          <a:p>
            <a:r>
              <a:rPr lang="de-DE" sz="1400" noProof="0" dirty="0"/>
              <a:t>--Akutes Nierenversagen</a:t>
            </a:r>
          </a:p>
        </p:txBody>
      </p:sp>
    </p:spTree>
    <p:extLst>
      <p:ext uri="{BB962C8B-B14F-4D97-AF65-F5344CB8AC3E}">
        <p14:creationId xmlns:p14="http://schemas.microsoft.com/office/powerpoint/2010/main" val="395353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36">
            <a:extLst>
              <a:ext uri="{FF2B5EF4-FFF2-40B4-BE49-F238E27FC236}">
                <a16:creationId xmlns:a16="http://schemas.microsoft.com/office/drawing/2014/main" id="{5A9C38D9-F693-454F-E17B-B7C2874F2436}"/>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6" name="TextBox 7">
            <a:extLst>
              <a:ext uri="{FF2B5EF4-FFF2-40B4-BE49-F238E27FC236}">
                <a16:creationId xmlns:a16="http://schemas.microsoft.com/office/drawing/2014/main" id="{53B3A210-8215-EEB6-CAF5-AA2DD3E150C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1" name="TextBox 8">
            <a:extLst>
              <a:ext uri="{FF2B5EF4-FFF2-40B4-BE49-F238E27FC236}">
                <a16:creationId xmlns:a16="http://schemas.microsoft.com/office/drawing/2014/main" id="{F55DD65C-4B70-6286-B911-25BE98F0B202}"/>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14" name="Straight Arrow Connector 21">
            <a:extLst>
              <a:ext uri="{FF2B5EF4-FFF2-40B4-BE49-F238E27FC236}">
                <a16:creationId xmlns:a16="http://schemas.microsoft.com/office/drawing/2014/main" id="{DB732525-B894-56D3-1035-F56865F2AEAC}"/>
              </a:ext>
            </a:extLst>
          </p:cNvPr>
          <p:cNvCxnSpPr>
            <a:cxnSpLocks/>
            <a:endCxn id="11"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22">
            <a:extLst>
              <a:ext uri="{FF2B5EF4-FFF2-40B4-BE49-F238E27FC236}">
                <a16:creationId xmlns:a16="http://schemas.microsoft.com/office/drawing/2014/main" id="{5D734F8F-9DC8-6598-6077-0F0BF06D71EC}"/>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16" name="TextBox 27">
            <a:extLst>
              <a:ext uri="{FF2B5EF4-FFF2-40B4-BE49-F238E27FC236}">
                <a16:creationId xmlns:a16="http://schemas.microsoft.com/office/drawing/2014/main" id="{4E08D022-FBCC-F098-6ADB-F8BB58BA04A6}"/>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17" name="Straight Arrow Connector 39">
            <a:extLst>
              <a:ext uri="{FF2B5EF4-FFF2-40B4-BE49-F238E27FC236}">
                <a16:creationId xmlns:a16="http://schemas.microsoft.com/office/drawing/2014/main" id="{D2C0D434-9DE0-AF6A-EC1F-B44C6AC81DE3}"/>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32">
            <a:extLst>
              <a:ext uri="{FF2B5EF4-FFF2-40B4-BE49-F238E27FC236}">
                <a16:creationId xmlns:a16="http://schemas.microsoft.com/office/drawing/2014/main" id="{DFB3036A-5AD2-C265-9D53-C99B1E69A684}"/>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19" name="TextBox 12">
            <a:extLst>
              <a:ext uri="{FF2B5EF4-FFF2-40B4-BE49-F238E27FC236}">
                <a16:creationId xmlns:a16="http://schemas.microsoft.com/office/drawing/2014/main" id="{E19139E3-06E6-E2BE-1A8F-36FED39809FD}"/>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21" name="Straight Arrow Connector 10">
            <a:extLst>
              <a:ext uri="{FF2B5EF4-FFF2-40B4-BE49-F238E27FC236}">
                <a16:creationId xmlns:a16="http://schemas.microsoft.com/office/drawing/2014/main" id="{6C186A39-0026-2547-8FEF-AFE6CE689F74}"/>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13">
            <a:extLst>
              <a:ext uri="{FF2B5EF4-FFF2-40B4-BE49-F238E27FC236}">
                <a16:creationId xmlns:a16="http://schemas.microsoft.com/office/drawing/2014/main" id="{5586B8D3-C21B-30D5-B2F9-58BD1E1CF67C}"/>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14">
            <a:extLst>
              <a:ext uri="{FF2B5EF4-FFF2-40B4-BE49-F238E27FC236}">
                <a16:creationId xmlns:a16="http://schemas.microsoft.com/office/drawing/2014/main" id="{3539415A-3AC6-F3D4-AB1B-7D0BC68EF146}"/>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15">
            <a:extLst>
              <a:ext uri="{FF2B5EF4-FFF2-40B4-BE49-F238E27FC236}">
                <a16:creationId xmlns:a16="http://schemas.microsoft.com/office/drawing/2014/main" id="{DB5CCA0B-DEFC-EACC-E751-A333F352E403}"/>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16">
            <a:extLst>
              <a:ext uri="{FF2B5EF4-FFF2-40B4-BE49-F238E27FC236}">
                <a16:creationId xmlns:a16="http://schemas.microsoft.com/office/drawing/2014/main" id="{AB6A0FF3-6EAE-15C5-EB31-370BBFF629D1}"/>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18">
            <a:extLst>
              <a:ext uri="{FF2B5EF4-FFF2-40B4-BE49-F238E27FC236}">
                <a16:creationId xmlns:a16="http://schemas.microsoft.com/office/drawing/2014/main" id="{F44F7C89-4569-595A-95FB-DA27D2A644FE}"/>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25">
            <a:extLst>
              <a:ext uri="{FF2B5EF4-FFF2-40B4-BE49-F238E27FC236}">
                <a16:creationId xmlns:a16="http://schemas.microsoft.com/office/drawing/2014/main" id="{DB6D5FD9-A37A-C6AE-D18F-22956CF405D4}"/>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45" name="TextBox 35">
            <a:extLst>
              <a:ext uri="{FF2B5EF4-FFF2-40B4-BE49-F238E27FC236}">
                <a16:creationId xmlns:a16="http://schemas.microsoft.com/office/drawing/2014/main" id="{8CCE11C9-6E9D-8319-9526-251088D860B1}"/>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47" name="TextBox 37">
            <a:extLst>
              <a:ext uri="{FF2B5EF4-FFF2-40B4-BE49-F238E27FC236}">
                <a16:creationId xmlns:a16="http://schemas.microsoft.com/office/drawing/2014/main" id="{E6D8954C-F9BC-B2AC-99C7-F15BA4269BFC}"/>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49" name="TextBox 71">
            <a:extLst>
              <a:ext uri="{FF2B5EF4-FFF2-40B4-BE49-F238E27FC236}">
                <a16:creationId xmlns:a16="http://schemas.microsoft.com/office/drawing/2014/main" id="{E8C9F855-7B25-219F-881E-B3776ADE1A81}"/>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48</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b="1" noProof="0" dirty="0">
                <a:solidFill>
                  <a:srgbClr val="0000FF"/>
                </a:solidFill>
              </a:rPr>
              <a:t>Choroidopathie </a:t>
            </a:r>
            <a:r>
              <a:rPr lang="de-DE" sz="1600" noProof="0" dirty="0">
                <a:solidFill>
                  <a:schemeClr val="bg1">
                    <a:lumMod val="75000"/>
                  </a:schemeClr>
                </a:solidFill>
              </a:rPr>
              <a:t>und Optikusneuropathie</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35" name="TextBox 34">
            <a:extLst>
              <a:ext uri="{FF2B5EF4-FFF2-40B4-BE49-F238E27FC236}">
                <a16:creationId xmlns:a16="http://schemas.microsoft.com/office/drawing/2014/main" id="{C3337C0C-84EF-4B7B-9262-125115C7879B}"/>
              </a:ext>
            </a:extLst>
          </p:cNvPr>
          <p:cNvSpPr txBox="1"/>
          <p:nvPr/>
        </p:nvSpPr>
        <p:spPr>
          <a:xfrm>
            <a:off x="3513135" y="4646181"/>
            <a:ext cx="5486400" cy="954107"/>
          </a:xfrm>
          <a:prstGeom prst="rect">
            <a:avLst/>
          </a:prstGeom>
          <a:solidFill>
            <a:schemeClr val="accent3">
              <a:lumMod val="85000"/>
            </a:schemeClr>
          </a:solidFill>
        </p:spPr>
        <p:txBody>
          <a:bodyPr wrap="square" lIns="25400" tIns="12700" rIns="25400" bIns="12700" rtlCol="0">
            <a:spAutoFit/>
          </a:bodyPr>
          <a:lstStyle/>
          <a:p>
            <a:r>
              <a:rPr lang="de-DE" sz="1200" i="1" noProof="0" dirty="0">
                <a:solidFill>
                  <a:schemeClr val="bg1">
                    <a:lumMod val="65000"/>
                  </a:schemeClr>
                </a:solidFill>
              </a:rPr>
              <a:t>Kurz gesagt, wie sieht die Pathophysiologie der HTNive-Choroidopathie aus?</a:t>
            </a:r>
          </a:p>
          <a:p>
            <a:r>
              <a:rPr lang="de-DE" sz="1200" noProof="0" dirty="0">
                <a:solidFill>
                  <a:schemeClr val="bg1">
                    <a:lumMod val="65000"/>
                  </a:schemeClr>
                </a:solidFill>
              </a:rPr>
              <a:t>Ein Vasospasmus führt zu einer  lobulären Nichtdurchblutung  der Choriokapillaris. Akut sind diese nicht durchbluteten Lobuli (Flecken) hypopigmentiert; mit der Zeit werden sie jedoch </a:t>
            </a:r>
            <a:r>
              <a:rPr lang="de-DE" sz="1200" b="1" noProof="0" dirty="0">
                <a:solidFill>
                  <a:schemeClr val="bg1">
                    <a:lumMod val="65000"/>
                  </a:schemeClr>
                </a:solidFill>
              </a:rPr>
              <a:t>hyperpigmentiert</a:t>
            </a:r>
            <a:r>
              <a:rPr lang="de-DE" sz="1200" noProof="0" dirty="0">
                <a:solidFill>
                  <a:schemeClr val="bg1">
                    <a:lumMod val="65000"/>
                  </a:schemeClr>
                </a:solidFill>
              </a:rPr>
              <a:t>. </a:t>
            </a:r>
          </a:p>
        </p:txBody>
      </p:sp>
      <p:sp>
        <p:nvSpPr>
          <p:cNvPr id="39" name="TextBox 38">
            <a:extLst>
              <a:ext uri="{FF2B5EF4-FFF2-40B4-BE49-F238E27FC236}">
                <a16:creationId xmlns:a16="http://schemas.microsoft.com/office/drawing/2014/main" id="{F55704D2-0F62-4D42-A513-403EABE9B85E}"/>
              </a:ext>
            </a:extLst>
          </p:cNvPr>
          <p:cNvSpPr txBox="1"/>
          <p:nvPr/>
        </p:nvSpPr>
        <p:spPr>
          <a:xfrm>
            <a:off x="3797138" y="5733224"/>
            <a:ext cx="5147563" cy="523220"/>
          </a:xfrm>
          <a:prstGeom prst="rect">
            <a:avLst/>
          </a:prstGeom>
          <a:solidFill>
            <a:srgbClr val="99FF99"/>
          </a:solidFill>
        </p:spPr>
        <p:txBody>
          <a:bodyPr wrap="square" lIns="25400" tIns="12700" rIns="25400" bIns="12700" rtlCol="0">
            <a:spAutoFit/>
          </a:bodyPr>
          <a:lstStyle/>
          <a:p>
            <a:r>
              <a:rPr lang="de-DE" sz="1200" i="1" noProof="0" dirty="0">
                <a:solidFill>
                  <a:schemeClr val="bg1">
                    <a:lumMod val="65000"/>
                  </a:schemeClr>
                </a:solidFill>
              </a:rPr>
              <a:t>Wie lautet die namensgebende Bezeichnung für diese hyperpigmentierten Flecken?</a:t>
            </a:r>
          </a:p>
          <a:p>
            <a:r>
              <a:rPr lang="de-DE" sz="1200" b="1" noProof="0" dirty="0">
                <a:solidFill>
                  <a:schemeClr val="bg1">
                    <a:lumMod val="65000"/>
                  </a:schemeClr>
                </a:solidFill>
              </a:rPr>
              <a:t>Elschnig-Flecken</a:t>
            </a:r>
          </a:p>
        </p:txBody>
      </p:sp>
      <p:sp>
        <p:nvSpPr>
          <p:cNvPr id="42" name="TextBox 41">
            <a:extLst>
              <a:ext uri="{FF2B5EF4-FFF2-40B4-BE49-F238E27FC236}">
                <a16:creationId xmlns:a16="http://schemas.microsoft.com/office/drawing/2014/main" id="{DD7D23A2-DD68-483B-8123-CD82C8C1A5A0}"/>
              </a:ext>
            </a:extLst>
          </p:cNvPr>
          <p:cNvSpPr txBox="1"/>
          <p:nvPr/>
        </p:nvSpPr>
        <p:spPr>
          <a:xfrm>
            <a:off x="1042997" y="4668934"/>
            <a:ext cx="4255586" cy="1102866"/>
          </a:xfrm>
          <a:prstGeom prst="rect">
            <a:avLst/>
          </a:prstGeom>
          <a:solidFill>
            <a:schemeClr val="accent5">
              <a:lumMod val="75000"/>
            </a:schemeClr>
          </a:solidFill>
        </p:spPr>
        <p:txBody>
          <a:bodyPr wrap="square" lIns="25400" tIns="12700" rIns="25400" bIns="12700" rtlCol="0">
            <a:spAutoFit/>
          </a:bodyPr>
          <a:lstStyle/>
          <a:p>
            <a:pPr algn="r"/>
            <a:r>
              <a:rPr lang="de-DE" sz="1400" i="1" noProof="0" dirty="0">
                <a:solidFill>
                  <a:schemeClr val="bg1">
                    <a:lumMod val="50000"/>
                  </a:schemeClr>
                </a:solidFill>
              </a:rPr>
              <a:t>Die HTNive-Choroidopathie ist mit einer weiteren hyperpigmentierten Läsion assoziiert, die jedoch eine lineare statt einer lobulären Form aufweist. Wie lautet deren namensgebende Bezeichnung?</a:t>
            </a:r>
          </a:p>
          <a:p>
            <a:pPr algn="r"/>
            <a:r>
              <a:rPr lang="de-DE" sz="1400" b="1" noProof="0" dirty="0">
                <a:solidFill>
                  <a:schemeClr val="bg1">
                    <a:lumMod val="50000"/>
                  </a:schemeClr>
                </a:solidFill>
              </a:rPr>
              <a:t>Siegrist-Streifen</a:t>
            </a:r>
          </a:p>
        </p:txBody>
      </p:sp>
      <p:sp>
        <p:nvSpPr>
          <p:cNvPr id="43" name="TextBox 42">
            <a:extLst>
              <a:ext uri="{FF2B5EF4-FFF2-40B4-BE49-F238E27FC236}">
                <a16:creationId xmlns:a16="http://schemas.microsoft.com/office/drawing/2014/main" id="{149A4E41-F2CA-464B-8EFA-0394EAABDBA1}"/>
              </a:ext>
            </a:extLst>
          </p:cNvPr>
          <p:cNvSpPr txBox="1"/>
          <p:nvPr/>
        </p:nvSpPr>
        <p:spPr>
          <a:xfrm>
            <a:off x="2036910" y="4609839"/>
            <a:ext cx="5691876" cy="1318310"/>
          </a:xfrm>
          <a:prstGeom prst="rect">
            <a:avLst/>
          </a:prstGeom>
          <a:solidFill>
            <a:srgbClr val="66CCFF"/>
          </a:solidFill>
        </p:spPr>
        <p:txBody>
          <a:bodyPr wrap="square" lIns="25400" tIns="12700" rIns="25400" bIns="12700" rtlCol="0">
            <a:spAutoFit/>
          </a:bodyPr>
          <a:lstStyle/>
          <a:p>
            <a:r>
              <a:rPr lang="de-DE" sz="1400" i="1" noProof="0" dirty="0"/>
              <a:t>Die HTNive-Choroidopathie ist klassischerweise mit vier Erkrankungen assoziiert – welche sind das?</a:t>
            </a:r>
          </a:p>
          <a:p>
            <a:r>
              <a:rPr lang="de-DE" sz="1400" b="1" noProof="0" dirty="0"/>
              <a:t>--Präeklampsie</a:t>
            </a:r>
          </a:p>
          <a:p>
            <a:r>
              <a:rPr lang="de-DE" sz="1400" b="1" noProof="0" dirty="0"/>
              <a:t>--Eklampsie</a:t>
            </a:r>
          </a:p>
          <a:p>
            <a:r>
              <a:rPr lang="de-DE" sz="1400" b="1" noProof="0" dirty="0"/>
              <a:t>--Phäochromozytom</a:t>
            </a:r>
          </a:p>
          <a:p>
            <a:r>
              <a:rPr lang="de-DE" sz="1400" b="1" noProof="0" dirty="0"/>
              <a:t>--Akutes Nierenversagen</a:t>
            </a:r>
          </a:p>
        </p:txBody>
      </p:sp>
      <p:sp>
        <p:nvSpPr>
          <p:cNvPr id="2" name="Right Brace 1">
            <a:extLst>
              <a:ext uri="{FF2B5EF4-FFF2-40B4-BE49-F238E27FC236}">
                <a16:creationId xmlns:a16="http://schemas.microsoft.com/office/drawing/2014/main" id="{B96D8C73-CEB9-4F3A-B7E5-265F1F5DBD99}"/>
              </a:ext>
            </a:extLst>
          </p:cNvPr>
          <p:cNvSpPr/>
          <p:nvPr/>
        </p:nvSpPr>
        <p:spPr>
          <a:xfrm>
            <a:off x="4166417" y="5027615"/>
            <a:ext cx="166063" cy="954107"/>
          </a:xfrm>
          <a:prstGeom prst="righ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noProof="0" dirty="0"/>
          </a:p>
        </p:txBody>
      </p:sp>
      <p:sp>
        <p:nvSpPr>
          <p:cNvPr id="3" name="TextBox 2">
            <a:extLst>
              <a:ext uri="{FF2B5EF4-FFF2-40B4-BE49-F238E27FC236}">
                <a16:creationId xmlns:a16="http://schemas.microsoft.com/office/drawing/2014/main" id="{0C6640C2-CA1C-4BA1-B062-78D4B675AF30}"/>
              </a:ext>
            </a:extLst>
          </p:cNvPr>
          <p:cNvSpPr txBox="1"/>
          <p:nvPr/>
        </p:nvSpPr>
        <p:spPr>
          <a:xfrm>
            <a:off x="4315562" y="4636008"/>
            <a:ext cx="4763489" cy="1964640"/>
          </a:xfrm>
          <a:prstGeom prst="rect">
            <a:avLst/>
          </a:prstGeom>
          <a:solidFill>
            <a:srgbClr val="002060"/>
          </a:solidFill>
        </p:spPr>
        <p:txBody>
          <a:bodyPr wrap="square" lIns="25400" tIns="12700" rIns="25400" bIns="12700" rtlCol="0">
            <a:spAutoFit/>
          </a:bodyPr>
          <a:lstStyle/>
          <a:p>
            <a:r>
              <a:rPr lang="de-DE" sz="1400" i="1" noProof="0" dirty="0">
                <a:solidFill>
                  <a:schemeClr val="bg1"/>
                </a:solidFill>
              </a:rPr>
              <a:t>Alle vier stehen im Zusammenhang mit einer weiteren, bisher noch nicht erwähnten Manifestation einer schweren HTNive-Choroidopathie. Um welche handelt es sich?</a:t>
            </a:r>
          </a:p>
          <a:p>
            <a:r>
              <a:rPr lang="de-DE" sz="1400" noProof="0" dirty="0">
                <a:solidFill>
                  <a:srgbClr val="002060"/>
                </a:solidFill>
              </a:rPr>
              <a:t>Exsudative Netzhautablösung (ERD)</a:t>
            </a:r>
          </a:p>
          <a:p>
            <a:endParaRPr lang="de-DE" sz="1400" i="1" noProof="0" dirty="0">
              <a:solidFill>
                <a:srgbClr val="002060"/>
              </a:solidFill>
            </a:endParaRPr>
          </a:p>
          <a:p>
            <a:r>
              <a:rPr lang="de-DE" sz="1400" i="1" noProof="0" dirty="0">
                <a:solidFill>
                  <a:srgbClr val="002060"/>
                </a:solidFill>
              </a:rPr>
              <a:t>Was sind die beiden häufigsten Ursachen für eine ERD? (Eine hypertensive Choroidopathie gehört nicht dazu.)</a:t>
            </a:r>
          </a:p>
          <a:p>
            <a:r>
              <a:rPr lang="de-DE" sz="1400" noProof="0" dirty="0">
                <a:solidFill>
                  <a:srgbClr val="002060"/>
                </a:solidFill>
              </a:rPr>
              <a:t>Neoplasien (häufig metastasierend) und entzündliche Prozesse</a:t>
            </a:r>
          </a:p>
        </p:txBody>
      </p:sp>
    </p:spTree>
    <p:extLst>
      <p:ext uri="{BB962C8B-B14F-4D97-AF65-F5344CB8AC3E}">
        <p14:creationId xmlns:p14="http://schemas.microsoft.com/office/powerpoint/2010/main" val="32373231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6">
            <a:extLst>
              <a:ext uri="{FF2B5EF4-FFF2-40B4-BE49-F238E27FC236}">
                <a16:creationId xmlns:a16="http://schemas.microsoft.com/office/drawing/2014/main" id="{A628F565-7F7C-E758-6145-DD6029B5457D}"/>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6" name="TextBox 7">
            <a:extLst>
              <a:ext uri="{FF2B5EF4-FFF2-40B4-BE49-F238E27FC236}">
                <a16:creationId xmlns:a16="http://schemas.microsoft.com/office/drawing/2014/main" id="{72B551F7-443E-DEB6-9181-2C7A76C9DA11}"/>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1" name="TextBox 8">
            <a:extLst>
              <a:ext uri="{FF2B5EF4-FFF2-40B4-BE49-F238E27FC236}">
                <a16:creationId xmlns:a16="http://schemas.microsoft.com/office/drawing/2014/main" id="{A2D31E0B-F8A8-A8E6-E894-2E79E801DEA7}"/>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14" name="Straight Arrow Connector 21">
            <a:extLst>
              <a:ext uri="{FF2B5EF4-FFF2-40B4-BE49-F238E27FC236}">
                <a16:creationId xmlns:a16="http://schemas.microsoft.com/office/drawing/2014/main" id="{9C92B8C7-7251-96E5-E339-B065C88C2377}"/>
              </a:ext>
            </a:extLst>
          </p:cNvPr>
          <p:cNvCxnSpPr>
            <a:cxnSpLocks/>
            <a:endCxn id="11"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22">
            <a:extLst>
              <a:ext uri="{FF2B5EF4-FFF2-40B4-BE49-F238E27FC236}">
                <a16:creationId xmlns:a16="http://schemas.microsoft.com/office/drawing/2014/main" id="{E6A002B9-CA8E-0AE7-6138-1F6786FD663E}"/>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16" name="TextBox 27">
            <a:extLst>
              <a:ext uri="{FF2B5EF4-FFF2-40B4-BE49-F238E27FC236}">
                <a16:creationId xmlns:a16="http://schemas.microsoft.com/office/drawing/2014/main" id="{D100B129-916F-6B49-0A32-9402D5065329}"/>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17" name="Straight Arrow Connector 39">
            <a:extLst>
              <a:ext uri="{FF2B5EF4-FFF2-40B4-BE49-F238E27FC236}">
                <a16:creationId xmlns:a16="http://schemas.microsoft.com/office/drawing/2014/main" id="{8A766A1E-3D9B-03AE-319B-52ABFC2DE940}"/>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32">
            <a:extLst>
              <a:ext uri="{FF2B5EF4-FFF2-40B4-BE49-F238E27FC236}">
                <a16:creationId xmlns:a16="http://schemas.microsoft.com/office/drawing/2014/main" id="{03115A28-2C24-67F9-19A4-B428EE666460}"/>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19" name="TextBox 12">
            <a:extLst>
              <a:ext uri="{FF2B5EF4-FFF2-40B4-BE49-F238E27FC236}">
                <a16:creationId xmlns:a16="http://schemas.microsoft.com/office/drawing/2014/main" id="{F36D9E7B-FC09-36D5-F2DE-7F9C90594D7E}"/>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21" name="Straight Arrow Connector 10">
            <a:extLst>
              <a:ext uri="{FF2B5EF4-FFF2-40B4-BE49-F238E27FC236}">
                <a16:creationId xmlns:a16="http://schemas.microsoft.com/office/drawing/2014/main" id="{A834DBC6-5E1D-729E-83D4-516B44A055A6}"/>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13">
            <a:extLst>
              <a:ext uri="{FF2B5EF4-FFF2-40B4-BE49-F238E27FC236}">
                <a16:creationId xmlns:a16="http://schemas.microsoft.com/office/drawing/2014/main" id="{D7EF3FC4-7D99-F241-ECE1-7ABE547E9940}"/>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14">
            <a:extLst>
              <a:ext uri="{FF2B5EF4-FFF2-40B4-BE49-F238E27FC236}">
                <a16:creationId xmlns:a16="http://schemas.microsoft.com/office/drawing/2014/main" id="{F9EC51F7-5DF8-ECF6-3B7D-8B57279C54B4}"/>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15">
            <a:extLst>
              <a:ext uri="{FF2B5EF4-FFF2-40B4-BE49-F238E27FC236}">
                <a16:creationId xmlns:a16="http://schemas.microsoft.com/office/drawing/2014/main" id="{73FBC43C-F0FE-E26F-0CE5-9B34589EE060}"/>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16">
            <a:extLst>
              <a:ext uri="{FF2B5EF4-FFF2-40B4-BE49-F238E27FC236}">
                <a16:creationId xmlns:a16="http://schemas.microsoft.com/office/drawing/2014/main" id="{794246C3-2124-8D5E-3BDF-84B39EECD1EE}"/>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18">
            <a:extLst>
              <a:ext uri="{FF2B5EF4-FFF2-40B4-BE49-F238E27FC236}">
                <a16:creationId xmlns:a16="http://schemas.microsoft.com/office/drawing/2014/main" id="{E0FFA4F7-E177-F85E-4C2A-B590E36A0A49}"/>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25">
            <a:extLst>
              <a:ext uri="{FF2B5EF4-FFF2-40B4-BE49-F238E27FC236}">
                <a16:creationId xmlns:a16="http://schemas.microsoft.com/office/drawing/2014/main" id="{E4B5C7B1-9F8B-CFC4-4B54-D9769C15FE56}"/>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45" name="TextBox 35">
            <a:extLst>
              <a:ext uri="{FF2B5EF4-FFF2-40B4-BE49-F238E27FC236}">
                <a16:creationId xmlns:a16="http://schemas.microsoft.com/office/drawing/2014/main" id="{E924ED43-CE1B-E370-DF4E-C7D3844EC093}"/>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46" name="TextBox 36">
            <a:extLst>
              <a:ext uri="{FF2B5EF4-FFF2-40B4-BE49-F238E27FC236}">
                <a16:creationId xmlns:a16="http://schemas.microsoft.com/office/drawing/2014/main" id="{D461CDDD-6B17-89D6-8EE9-76E0199EAE86}"/>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47" name="TextBox 37">
            <a:extLst>
              <a:ext uri="{FF2B5EF4-FFF2-40B4-BE49-F238E27FC236}">
                <a16:creationId xmlns:a16="http://schemas.microsoft.com/office/drawing/2014/main" id="{C6E5961A-AE9E-83B2-0AC6-C561D741CD84}"/>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49" name="TextBox 71">
            <a:extLst>
              <a:ext uri="{FF2B5EF4-FFF2-40B4-BE49-F238E27FC236}">
                <a16:creationId xmlns:a16="http://schemas.microsoft.com/office/drawing/2014/main" id="{88D20B4B-ECE2-E8A8-6401-DB9F2DAEE233}"/>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49</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b="1" noProof="0" dirty="0">
                <a:solidFill>
                  <a:srgbClr val="0000FF"/>
                </a:solidFill>
              </a:rPr>
              <a:t>Choroidopathie </a:t>
            </a:r>
            <a:r>
              <a:rPr lang="de-DE" sz="1600" noProof="0" dirty="0">
                <a:solidFill>
                  <a:schemeClr val="bg1">
                    <a:lumMod val="75000"/>
                  </a:schemeClr>
                </a:solidFill>
              </a:rPr>
              <a:t>und Optikusneuropathie</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35" name="TextBox 34">
            <a:extLst>
              <a:ext uri="{FF2B5EF4-FFF2-40B4-BE49-F238E27FC236}">
                <a16:creationId xmlns:a16="http://schemas.microsoft.com/office/drawing/2014/main" id="{C3337C0C-84EF-4B7B-9262-125115C7879B}"/>
              </a:ext>
            </a:extLst>
          </p:cNvPr>
          <p:cNvSpPr txBox="1"/>
          <p:nvPr/>
        </p:nvSpPr>
        <p:spPr>
          <a:xfrm>
            <a:off x="3513135" y="4646181"/>
            <a:ext cx="5486400" cy="954107"/>
          </a:xfrm>
          <a:prstGeom prst="rect">
            <a:avLst/>
          </a:prstGeom>
          <a:solidFill>
            <a:schemeClr val="accent3">
              <a:lumMod val="85000"/>
            </a:schemeClr>
          </a:solidFill>
        </p:spPr>
        <p:txBody>
          <a:bodyPr wrap="square" lIns="25400" tIns="12700" rIns="25400" bIns="12700" rtlCol="0">
            <a:spAutoFit/>
          </a:bodyPr>
          <a:lstStyle/>
          <a:p>
            <a:r>
              <a:rPr lang="de-DE" sz="1200" i="1" noProof="0" dirty="0">
                <a:solidFill>
                  <a:schemeClr val="bg1">
                    <a:lumMod val="65000"/>
                  </a:schemeClr>
                </a:solidFill>
              </a:rPr>
              <a:t>Kurz gesagt, wie sieht die Pathophysiologie der HTNive-Choroidopathie aus?</a:t>
            </a:r>
          </a:p>
          <a:p>
            <a:r>
              <a:rPr lang="de-DE" sz="1200" noProof="0" dirty="0">
                <a:solidFill>
                  <a:schemeClr val="bg1">
                    <a:lumMod val="65000"/>
                  </a:schemeClr>
                </a:solidFill>
              </a:rPr>
              <a:t>Ein Vasospasmus führt zu einer  lobulären Nichtdurchblutung  der Choriokapillaris. Akut sind diese nicht durchbluteten Lobuli (Flecken) hypopigmentiert; mit der Zeit werden sie jedoch </a:t>
            </a:r>
            <a:r>
              <a:rPr lang="de-DE" sz="1200" b="1" noProof="0" dirty="0">
                <a:solidFill>
                  <a:schemeClr val="bg1">
                    <a:lumMod val="65000"/>
                  </a:schemeClr>
                </a:solidFill>
              </a:rPr>
              <a:t>hyperpigmentiert</a:t>
            </a:r>
            <a:r>
              <a:rPr lang="de-DE" sz="1200" noProof="0" dirty="0">
                <a:solidFill>
                  <a:schemeClr val="bg1">
                    <a:lumMod val="65000"/>
                  </a:schemeClr>
                </a:solidFill>
              </a:rPr>
              <a:t>. </a:t>
            </a:r>
          </a:p>
        </p:txBody>
      </p:sp>
      <p:sp>
        <p:nvSpPr>
          <p:cNvPr id="39" name="TextBox 38">
            <a:extLst>
              <a:ext uri="{FF2B5EF4-FFF2-40B4-BE49-F238E27FC236}">
                <a16:creationId xmlns:a16="http://schemas.microsoft.com/office/drawing/2014/main" id="{F55704D2-0F62-4D42-A513-403EABE9B85E}"/>
              </a:ext>
            </a:extLst>
          </p:cNvPr>
          <p:cNvSpPr txBox="1"/>
          <p:nvPr/>
        </p:nvSpPr>
        <p:spPr>
          <a:xfrm>
            <a:off x="3797138" y="5733224"/>
            <a:ext cx="5147563" cy="641201"/>
          </a:xfrm>
          <a:prstGeom prst="rect">
            <a:avLst/>
          </a:prstGeom>
          <a:solidFill>
            <a:srgbClr val="99FF99"/>
          </a:solidFill>
        </p:spPr>
        <p:txBody>
          <a:bodyPr wrap="square" lIns="25400" tIns="12700" rIns="25400" bIns="12700" rtlCol="0">
            <a:spAutoFit/>
          </a:bodyPr>
          <a:lstStyle/>
          <a:p>
            <a:r>
              <a:rPr lang="de-DE" sz="1200" i="1" noProof="0" dirty="0">
                <a:solidFill>
                  <a:schemeClr val="bg1">
                    <a:lumMod val="65000"/>
                  </a:schemeClr>
                </a:solidFill>
              </a:rPr>
              <a:t>Wie lautet die namensgebende Bezeichnung für diese hyperpigmentierten Flecken?</a:t>
            </a:r>
          </a:p>
          <a:p>
            <a:r>
              <a:rPr lang="de-DE" sz="1600" b="1" noProof="0" dirty="0">
                <a:solidFill>
                  <a:schemeClr val="bg1">
                    <a:lumMod val="65000"/>
                  </a:schemeClr>
                </a:solidFill>
              </a:rPr>
              <a:t>Elschnig-Flecken</a:t>
            </a:r>
            <a:endParaRPr lang="de-DE" sz="1200" b="1" noProof="0" dirty="0">
              <a:solidFill>
                <a:schemeClr val="bg1">
                  <a:lumMod val="65000"/>
                </a:schemeClr>
              </a:solidFill>
            </a:endParaRPr>
          </a:p>
        </p:txBody>
      </p:sp>
      <p:sp>
        <p:nvSpPr>
          <p:cNvPr id="42" name="TextBox 41">
            <a:extLst>
              <a:ext uri="{FF2B5EF4-FFF2-40B4-BE49-F238E27FC236}">
                <a16:creationId xmlns:a16="http://schemas.microsoft.com/office/drawing/2014/main" id="{DD7D23A2-DD68-483B-8123-CD82C8C1A5A0}"/>
              </a:ext>
            </a:extLst>
          </p:cNvPr>
          <p:cNvSpPr txBox="1"/>
          <p:nvPr/>
        </p:nvSpPr>
        <p:spPr>
          <a:xfrm>
            <a:off x="1042997" y="4668934"/>
            <a:ext cx="4255586" cy="1102866"/>
          </a:xfrm>
          <a:prstGeom prst="rect">
            <a:avLst/>
          </a:prstGeom>
          <a:solidFill>
            <a:schemeClr val="accent5">
              <a:lumMod val="75000"/>
            </a:schemeClr>
          </a:solidFill>
        </p:spPr>
        <p:txBody>
          <a:bodyPr wrap="square" lIns="25400" tIns="12700" rIns="25400" bIns="12700" rtlCol="0">
            <a:spAutoFit/>
          </a:bodyPr>
          <a:lstStyle/>
          <a:p>
            <a:pPr algn="r"/>
            <a:r>
              <a:rPr lang="de-DE" sz="1400" i="1" noProof="0" dirty="0">
                <a:solidFill>
                  <a:schemeClr val="bg1">
                    <a:lumMod val="50000"/>
                  </a:schemeClr>
                </a:solidFill>
              </a:rPr>
              <a:t>Die HTNive-Choroidopathie ist mit einer weiteren hyperpigmentierten Läsion assoziiert, die jedoch eine lineare statt einer lobulären Form aufweist. Wie lautet deren namensgebende Bezeichnung?</a:t>
            </a:r>
          </a:p>
          <a:p>
            <a:pPr algn="r"/>
            <a:r>
              <a:rPr lang="de-DE" sz="1400" b="1" noProof="0" dirty="0">
                <a:solidFill>
                  <a:schemeClr val="bg1">
                    <a:lumMod val="50000"/>
                  </a:schemeClr>
                </a:solidFill>
              </a:rPr>
              <a:t>Siegrist-Streifen</a:t>
            </a:r>
          </a:p>
        </p:txBody>
      </p:sp>
      <p:sp>
        <p:nvSpPr>
          <p:cNvPr id="43" name="TextBox 42">
            <a:extLst>
              <a:ext uri="{FF2B5EF4-FFF2-40B4-BE49-F238E27FC236}">
                <a16:creationId xmlns:a16="http://schemas.microsoft.com/office/drawing/2014/main" id="{149A4E41-F2CA-464B-8EFA-0394EAABDBA1}"/>
              </a:ext>
            </a:extLst>
          </p:cNvPr>
          <p:cNvSpPr txBox="1"/>
          <p:nvPr/>
        </p:nvSpPr>
        <p:spPr>
          <a:xfrm>
            <a:off x="2036910" y="4609839"/>
            <a:ext cx="5691876" cy="1318310"/>
          </a:xfrm>
          <a:prstGeom prst="rect">
            <a:avLst/>
          </a:prstGeom>
          <a:solidFill>
            <a:srgbClr val="66CCFF"/>
          </a:solidFill>
        </p:spPr>
        <p:txBody>
          <a:bodyPr wrap="square" lIns="25400" tIns="12700" rIns="25400" bIns="12700" rtlCol="0">
            <a:spAutoFit/>
          </a:bodyPr>
          <a:lstStyle/>
          <a:p>
            <a:r>
              <a:rPr lang="de-DE" sz="1400" i="1" noProof="0" dirty="0"/>
              <a:t>Die HTNive-Choroidopathie ist klassischerweise mit vier Erkrankungen assoziiert – welche sind das?</a:t>
            </a:r>
          </a:p>
          <a:p>
            <a:r>
              <a:rPr lang="de-DE" sz="1400" b="1" noProof="0" dirty="0"/>
              <a:t>--Präeklampsie</a:t>
            </a:r>
          </a:p>
          <a:p>
            <a:r>
              <a:rPr lang="de-DE" sz="1400" b="1" noProof="0" dirty="0"/>
              <a:t>--Eklampsie</a:t>
            </a:r>
          </a:p>
          <a:p>
            <a:r>
              <a:rPr lang="de-DE" sz="1400" b="1" noProof="0" dirty="0"/>
              <a:t>--Phäochromozytom</a:t>
            </a:r>
          </a:p>
          <a:p>
            <a:r>
              <a:rPr lang="de-DE" sz="1400" b="1" noProof="0" dirty="0"/>
              <a:t>--Akutes Nierenversagen</a:t>
            </a:r>
          </a:p>
        </p:txBody>
      </p:sp>
      <p:sp>
        <p:nvSpPr>
          <p:cNvPr id="2" name="Right Brace 1">
            <a:extLst>
              <a:ext uri="{FF2B5EF4-FFF2-40B4-BE49-F238E27FC236}">
                <a16:creationId xmlns:a16="http://schemas.microsoft.com/office/drawing/2014/main" id="{B96D8C73-CEB9-4F3A-B7E5-265F1F5DBD99}"/>
              </a:ext>
            </a:extLst>
          </p:cNvPr>
          <p:cNvSpPr/>
          <p:nvPr/>
        </p:nvSpPr>
        <p:spPr>
          <a:xfrm>
            <a:off x="4162138" y="5027913"/>
            <a:ext cx="166063" cy="954107"/>
          </a:xfrm>
          <a:prstGeom prst="righ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noProof="0" dirty="0"/>
          </a:p>
        </p:txBody>
      </p:sp>
      <p:sp>
        <p:nvSpPr>
          <p:cNvPr id="3" name="TextBox 2">
            <a:extLst>
              <a:ext uri="{FF2B5EF4-FFF2-40B4-BE49-F238E27FC236}">
                <a16:creationId xmlns:a16="http://schemas.microsoft.com/office/drawing/2014/main" id="{0C6640C2-CA1C-4BA1-B062-78D4B675AF30}"/>
              </a:ext>
            </a:extLst>
          </p:cNvPr>
          <p:cNvSpPr txBox="1"/>
          <p:nvPr/>
        </p:nvSpPr>
        <p:spPr>
          <a:xfrm>
            <a:off x="4277837" y="4646181"/>
            <a:ext cx="4763489" cy="1964640"/>
          </a:xfrm>
          <a:prstGeom prst="rect">
            <a:avLst/>
          </a:prstGeom>
          <a:solidFill>
            <a:srgbClr val="002060"/>
          </a:solidFill>
        </p:spPr>
        <p:txBody>
          <a:bodyPr wrap="square" lIns="25400" tIns="12700" rIns="25400" bIns="12700" rtlCol="0">
            <a:spAutoFit/>
          </a:bodyPr>
          <a:lstStyle/>
          <a:p>
            <a:r>
              <a:rPr lang="de-DE" sz="1400" i="1" noProof="0" dirty="0">
                <a:solidFill>
                  <a:schemeClr val="bg1"/>
                </a:solidFill>
              </a:rPr>
              <a:t>Alle vier stehen im Zusammenhang mit einer weiteren, bisher noch nicht erwähnten Manifestation einer schweren HTNive-Choroidopathie. Um welche handelt es sich?</a:t>
            </a:r>
          </a:p>
          <a:p>
            <a:r>
              <a:rPr lang="de-DE" sz="1400" noProof="0" dirty="0">
                <a:solidFill>
                  <a:schemeClr val="bg1"/>
                </a:solidFill>
              </a:rPr>
              <a:t>Exsudative Netzhautablösung (ERD)</a:t>
            </a:r>
            <a:endParaRPr lang="de-DE" sz="1400" noProof="0" dirty="0">
              <a:solidFill>
                <a:srgbClr val="002060"/>
              </a:solidFill>
            </a:endParaRPr>
          </a:p>
          <a:p>
            <a:endParaRPr lang="de-DE" sz="1400" i="1" noProof="0" dirty="0">
              <a:solidFill>
                <a:srgbClr val="002060"/>
              </a:solidFill>
            </a:endParaRPr>
          </a:p>
          <a:p>
            <a:r>
              <a:rPr lang="de-DE" sz="1400" i="1" noProof="0" dirty="0">
                <a:solidFill>
                  <a:srgbClr val="002060"/>
                </a:solidFill>
              </a:rPr>
              <a:t>Was sind die beiden häufigsten Ursachen für eine ERD? (Eine hypertensive Choroidopathie gehört nicht dazu.)</a:t>
            </a:r>
          </a:p>
          <a:p>
            <a:r>
              <a:rPr lang="de-DE" sz="1400" noProof="0" dirty="0">
                <a:solidFill>
                  <a:srgbClr val="002060"/>
                </a:solidFill>
              </a:rPr>
              <a:t>Neoplasien (häufig metastasierend) und entzündliche Prozesse</a:t>
            </a:r>
          </a:p>
        </p:txBody>
      </p:sp>
    </p:spTree>
    <p:extLst>
      <p:ext uri="{BB962C8B-B14F-4D97-AF65-F5344CB8AC3E}">
        <p14:creationId xmlns:p14="http://schemas.microsoft.com/office/powerpoint/2010/main" val="1949158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38F2F08-46A6-CF0E-5C33-11AA79DAEE1C}"/>
              </a:ext>
            </a:extLst>
          </p:cNvPr>
          <p:cNvGrpSpPr/>
          <p:nvPr/>
        </p:nvGrpSpPr>
        <p:grpSpPr>
          <a:xfrm>
            <a:off x="1905000" y="1066800"/>
            <a:ext cx="6781800" cy="3886200"/>
            <a:chOff x="1905000" y="1066800"/>
            <a:chExt cx="6781800" cy="3886200"/>
          </a:xfrm>
        </p:grpSpPr>
        <p:sp>
          <p:nvSpPr>
            <p:cNvPr id="37" name="Rectangle 9">
              <a:extLst>
                <a:ext uri="{FF2B5EF4-FFF2-40B4-BE49-F238E27FC236}">
                  <a16:creationId xmlns:a16="http://schemas.microsoft.com/office/drawing/2014/main" id="{3CD6150E-692A-467C-8C16-8CE93450CECB}"/>
                </a:ext>
              </a:extLst>
            </p:cNvPr>
            <p:cNvSpPr>
              <a:spLocks noChangeArrowheads="1"/>
            </p:cNvSpPr>
            <p:nvPr/>
          </p:nvSpPr>
          <p:spPr bwMode="auto">
            <a:xfrm>
              <a:off x="6019800" y="1376846"/>
              <a:ext cx="2667000" cy="371182"/>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nvGrpSpPr>
            <p:cNvPr id="2" name="Group 1">
              <a:extLst>
                <a:ext uri="{FF2B5EF4-FFF2-40B4-BE49-F238E27FC236}">
                  <a16:creationId xmlns:a16="http://schemas.microsoft.com/office/drawing/2014/main" id="{7E927379-7355-61F8-34BE-B7A17F8C1498}"/>
                </a:ext>
              </a:extLst>
            </p:cNvPr>
            <p:cNvGrpSpPr/>
            <p:nvPr/>
          </p:nvGrpSpPr>
          <p:grpSpPr>
            <a:xfrm>
              <a:off x="1905000" y="1066800"/>
              <a:ext cx="2057400" cy="3886200"/>
              <a:chOff x="1905000" y="1066800"/>
              <a:chExt cx="2057400" cy="3886200"/>
            </a:xfrm>
          </p:grpSpPr>
          <p:sp>
            <p:nvSpPr>
              <p:cNvPr id="3" name="Rectangle 14">
                <a:extLst>
                  <a:ext uri="{FF2B5EF4-FFF2-40B4-BE49-F238E27FC236}">
                    <a16:creationId xmlns:a16="http://schemas.microsoft.com/office/drawing/2014/main" id="{75BD829B-743C-82F9-6534-2D52A9F409DE}"/>
                  </a:ext>
                </a:extLst>
              </p:cNvPr>
              <p:cNvSpPr>
                <a:spLocks noChangeArrowheads="1"/>
              </p:cNvSpPr>
              <p:nvPr/>
            </p:nvSpPr>
            <p:spPr bwMode="auto">
              <a:xfrm>
                <a:off x="1905000" y="1709928"/>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4" name="Rectangle 14">
                <a:extLst>
                  <a:ext uri="{FF2B5EF4-FFF2-40B4-BE49-F238E27FC236}">
                    <a16:creationId xmlns:a16="http://schemas.microsoft.com/office/drawing/2014/main" id="{440DBA79-FCDC-571C-0CA3-C2B75BDABD4B}"/>
                  </a:ext>
                </a:extLst>
              </p:cNvPr>
              <p:cNvSpPr>
                <a:spLocks noChangeArrowheads="1"/>
              </p:cNvSpPr>
              <p:nvPr/>
            </p:nvSpPr>
            <p:spPr bwMode="auto">
              <a:xfrm>
                <a:off x="1905000" y="1066800"/>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5" name="Rectangle 14">
                <a:extLst>
                  <a:ext uri="{FF2B5EF4-FFF2-40B4-BE49-F238E27FC236}">
                    <a16:creationId xmlns:a16="http://schemas.microsoft.com/office/drawing/2014/main" id="{ED56A2BD-2E7B-38D0-3492-37ECC8EF0560}"/>
                  </a:ext>
                </a:extLst>
              </p:cNvPr>
              <p:cNvSpPr>
                <a:spLocks noChangeArrowheads="1"/>
              </p:cNvSpPr>
              <p:nvPr/>
            </p:nvSpPr>
            <p:spPr bwMode="auto">
              <a:xfrm>
                <a:off x="1905000" y="4642954"/>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grpSp>
      <p:sp>
        <p:nvSpPr>
          <p:cNvPr id="15372" name="Rectangle 12">
            <a:extLst>
              <a:ext uri="{FF2B5EF4-FFF2-40B4-BE49-F238E27FC236}">
                <a16:creationId xmlns:a16="http://schemas.microsoft.com/office/drawing/2014/main" id="{48F94F0B-85F0-4956-A7F6-F56E353E2C83}"/>
              </a:ext>
            </a:extLst>
          </p:cNvPr>
          <p:cNvSpPr>
            <a:spLocks noGrp="1" noChangeArrowheads="1"/>
          </p:cNvSpPr>
          <p:nvPr>
            <p:ph type="body" idx="1"/>
          </p:nvPr>
        </p:nvSpPr>
        <p:spPr>
          <a:xfrm>
            <a:off x="228600" y="1066800"/>
            <a:ext cx="8915400" cy="5562600"/>
          </a:xfrm>
        </p:spPr>
        <p:txBody>
          <a:bodyPr wrap="square" lIns="25400" tIns="12700" rIns="25400" bIns="12700"/>
          <a:lstStyle/>
          <a:p>
            <a:pPr marL="0" indent="0" eaLnBrk="1" hangingPunct="1">
              <a:buFont typeface="Wingdings" panose="05000000000000000000" pitchFamily="2" charset="2"/>
              <a:buNone/>
            </a:pPr>
            <a:r>
              <a:rPr lang="de-DE" sz="1800" noProof="0" dirty="0">
                <a:latin typeface="Arial" panose="020B0604020202020204" pitchFamily="34" charset="0"/>
              </a:rPr>
              <a:t>1) Hypertensive </a:t>
            </a:r>
            <a:r>
              <a:rPr lang="de-DE" sz="1800" i="1" noProof="0" dirty="0">
                <a:solidFill>
                  <a:srgbClr val="0000FF"/>
                </a:solidFill>
                <a:latin typeface="Arial" panose="020B0604020202020204" pitchFamily="34" charset="0"/>
              </a:rPr>
              <a:t>Retinopathie</a:t>
            </a:r>
          </a:p>
          <a:p>
            <a:pPr lvl="1" eaLnBrk="1" hangingPunct="1"/>
            <a:r>
              <a:rPr lang="de-DE" sz="1800" noProof="0" dirty="0">
                <a:latin typeface="Arial" panose="020B0604020202020204" pitchFamily="34" charset="0"/>
              </a:rPr>
              <a:t>Häufigstes Anzeichen bei chronischer Hypertonie: </a:t>
            </a:r>
            <a:r>
              <a:rPr lang="de-DE" sz="1800" noProof="0" dirty="0">
                <a:solidFill>
                  <a:srgbClr val="0000FF"/>
                </a:solidFill>
                <a:latin typeface="Arial" panose="020B0604020202020204" pitchFamily="34" charset="0"/>
                <a:sym typeface="Wingdings" panose="05000000000000000000" pitchFamily="2" charset="2"/>
              </a:rPr>
              <a:t>Verengung der Arteriolen</a:t>
            </a:r>
          </a:p>
          <a:p>
            <a:pPr marL="0" indent="0" eaLnBrk="1" hangingPunct="1">
              <a:buFont typeface="Wingdings" panose="05000000000000000000" pitchFamily="2" charset="2"/>
              <a:buNone/>
            </a:pPr>
            <a:r>
              <a:rPr lang="de-DE" sz="1800" noProof="0" dirty="0">
                <a:solidFill>
                  <a:schemeClr val="bg1">
                    <a:lumMod val="75000"/>
                  </a:schemeClr>
                </a:solidFill>
                <a:latin typeface="Arial" panose="020B0604020202020204" pitchFamily="34" charset="0"/>
                <a:sym typeface="Wingdings" panose="05000000000000000000" pitchFamily="2" charset="2"/>
              </a:rPr>
              <a:t>2) Hypertensive </a:t>
            </a:r>
            <a:r>
              <a:rPr lang="de-DE" sz="1800" i="1" noProof="0" dirty="0">
                <a:solidFill>
                  <a:schemeClr val="bg1">
                    <a:lumMod val="75000"/>
                  </a:schemeClr>
                </a:solidFill>
                <a:latin typeface="Arial" panose="020B0604020202020204" pitchFamily="34" charset="0"/>
                <a:sym typeface="Wingdings" panose="05000000000000000000" pitchFamily="2" charset="2"/>
              </a:rPr>
              <a:t>Choroidopathie</a:t>
            </a:r>
          </a:p>
          <a:p>
            <a:pPr lvl="1" eaLnBrk="1" hangingPunct="1"/>
            <a:r>
              <a:rPr lang="de-DE" sz="1800" noProof="0" dirty="0">
                <a:solidFill>
                  <a:schemeClr val="bg1"/>
                </a:solidFill>
                <a:latin typeface="Arial" panose="020B0604020202020204" pitchFamily="34" charset="0"/>
              </a:rPr>
              <a:t>Tritt typischerweise bei jungen Patienten mit akutem Bluthochdruck auf: </a:t>
            </a:r>
          </a:p>
          <a:p>
            <a:pPr lvl="2" eaLnBrk="1" hangingPunct="1"/>
            <a:r>
              <a:rPr lang="de-DE" sz="1800" noProof="0" dirty="0">
                <a:solidFill>
                  <a:schemeClr val="bg1"/>
                </a:solidFill>
                <a:latin typeface="Arial" panose="020B0604020202020204" pitchFamily="34" charset="0"/>
              </a:rPr>
              <a:t>Präeklampsie/Eklampsie</a:t>
            </a:r>
          </a:p>
          <a:p>
            <a:pPr lvl="2" eaLnBrk="1" hangingPunct="1"/>
            <a:r>
              <a:rPr lang="de-DE" sz="1800" noProof="0" dirty="0">
                <a:solidFill>
                  <a:schemeClr val="bg1"/>
                </a:solidFill>
                <a:latin typeface="Arial" panose="020B0604020202020204" pitchFamily="34" charset="0"/>
              </a:rPr>
              <a:t>Phäochromozytom</a:t>
            </a:r>
          </a:p>
          <a:p>
            <a:pPr lvl="2" eaLnBrk="1" hangingPunct="1"/>
            <a:r>
              <a:rPr lang="de-DE" sz="1800" noProof="0" dirty="0">
                <a:solidFill>
                  <a:schemeClr val="bg1"/>
                </a:solidFill>
                <a:latin typeface="Arial" panose="020B0604020202020204" pitchFamily="34" charset="0"/>
              </a:rPr>
              <a:t>Nierenerkrankung</a:t>
            </a:r>
          </a:p>
          <a:p>
            <a:pPr lvl="1" eaLnBrk="1" hangingPunct="1"/>
            <a:r>
              <a:rPr lang="de-DE" sz="1800" noProof="0" dirty="0">
                <a:solidFill>
                  <a:schemeClr val="bg1"/>
                </a:solidFill>
                <a:latin typeface="Arial" panose="020B0604020202020204" pitchFamily="34" charset="0"/>
              </a:rPr>
              <a:t>Anzeichen:</a:t>
            </a:r>
          </a:p>
          <a:p>
            <a:pPr lvl="2" eaLnBrk="1" hangingPunct="1"/>
            <a:r>
              <a:rPr lang="de-DE" sz="1800" noProof="0" dirty="0">
                <a:solidFill>
                  <a:schemeClr val="bg1"/>
                </a:solidFill>
                <a:latin typeface="Arial" panose="020B0604020202020204" pitchFamily="34" charset="0"/>
              </a:rPr>
              <a:t>Hyperpigmentierte Flecken mit hypopigmentiertem Rand = </a:t>
            </a:r>
            <a:r>
              <a:rPr lang="de-DE" sz="1800" i="1" noProof="0" dirty="0">
                <a:solidFill>
                  <a:schemeClr val="bg1"/>
                </a:solidFill>
                <a:latin typeface="Arial" panose="020B0604020202020204" pitchFamily="34" charset="0"/>
              </a:rPr>
              <a:t>Elschnig-Flecken</a:t>
            </a:r>
          </a:p>
          <a:p>
            <a:pPr lvl="2" eaLnBrk="1" hangingPunct="1"/>
            <a:r>
              <a:rPr lang="de-DE" sz="1800" noProof="0" dirty="0">
                <a:solidFill>
                  <a:schemeClr val="bg1"/>
                </a:solidFill>
                <a:latin typeface="Arial" panose="020B0604020202020204" pitchFamily="34" charset="0"/>
              </a:rPr>
              <a:t>Lineare Bereiche mit Hyperpigmentierung über den Aderhautarterien = </a:t>
            </a:r>
            <a:r>
              <a:rPr lang="de-DE" sz="1800" i="1" noProof="0" dirty="0">
                <a:solidFill>
                  <a:schemeClr val="bg1"/>
                </a:solidFill>
                <a:latin typeface="Arial" panose="020B0604020202020204" pitchFamily="34" charset="0"/>
              </a:rPr>
              <a:t>Siegrist-Streifen</a:t>
            </a:r>
          </a:p>
          <a:p>
            <a:pPr marL="0" indent="0" eaLnBrk="1" hangingPunct="1">
              <a:buFont typeface="Wingdings" panose="05000000000000000000" pitchFamily="2" charset="2"/>
              <a:buNone/>
            </a:pPr>
            <a:r>
              <a:rPr lang="de-DE" sz="1800" noProof="0" dirty="0">
                <a:solidFill>
                  <a:schemeClr val="bg1">
                    <a:lumMod val="75000"/>
                  </a:schemeClr>
                </a:solidFill>
                <a:latin typeface="Arial" panose="020B0604020202020204" pitchFamily="34" charset="0"/>
              </a:rPr>
              <a:t>3) Hypertensive </a:t>
            </a:r>
            <a:r>
              <a:rPr lang="de-DE" sz="1800" i="1" noProof="0" dirty="0">
                <a:solidFill>
                  <a:schemeClr val="bg1">
                    <a:lumMod val="75000"/>
                  </a:schemeClr>
                </a:solidFill>
                <a:latin typeface="Arial" panose="020B0604020202020204" pitchFamily="34" charset="0"/>
              </a:rPr>
              <a:t>Optikusneuropathie</a:t>
            </a:r>
          </a:p>
          <a:p>
            <a:pPr lvl="1" eaLnBrk="1" hangingPunct="1"/>
            <a:r>
              <a:rPr lang="de-DE" sz="1800" noProof="0" dirty="0">
                <a:solidFill>
                  <a:schemeClr val="bg1"/>
                </a:solidFill>
                <a:latin typeface="Arial" panose="020B0604020202020204" pitchFamily="34" charset="0"/>
              </a:rPr>
              <a:t>Das Erscheinungsbild hängt vom Grad und der Dauer der Hypertonie ab</a:t>
            </a:r>
          </a:p>
          <a:p>
            <a:pPr lvl="1" eaLnBrk="1" hangingPunct="1"/>
            <a:r>
              <a:rPr lang="de-DE" sz="1800" noProof="0" dirty="0">
                <a:solidFill>
                  <a:schemeClr val="bg1"/>
                </a:solidFill>
                <a:latin typeface="Arial" panose="020B0604020202020204" pitchFamily="34" charset="0"/>
              </a:rPr>
              <a:t>Schwerer </a:t>
            </a:r>
            <a:r>
              <a:rPr lang="de-DE" sz="1800" noProof="0" dirty="0">
                <a:solidFill>
                  <a:schemeClr val="bg1"/>
                </a:solidFill>
                <a:latin typeface="Arial" panose="020B0604020202020204" pitchFamily="34" charset="0"/>
                <a:sym typeface="Wingdings" panose="05000000000000000000" pitchFamily="2" charset="2"/>
              </a:rPr>
              <a:t>Bluthochdruck  Flammenblutungen am Papillenrand + Papillenödem</a:t>
            </a: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5</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sp>
        <p:nvSpPr>
          <p:cNvPr id="19" name="Rectangle 18">
            <a:extLst>
              <a:ext uri="{FF2B5EF4-FFF2-40B4-BE49-F238E27FC236}">
                <a16:creationId xmlns:a16="http://schemas.microsoft.com/office/drawing/2014/main" id="{51946662-BED1-49A4-9D99-8B990FABA618}"/>
              </a:ext>
            </a:extLst>
          </p:cNvPr>
          <p:cNvSpPr/>
          <p:nvPr/>
        </p:nvSpPr>
        <p:spPr>
          <a:xfrm>
            <a:off x="457200" y="2133600"/>
            <a:ext cx="876301" cy="213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
        <p:nvSpPr>
          <p:cNvPr id="21" name="Rectangle 20">
            <a:extLst>
              <a:ext uri="{FF2B5EF4-FFF2-40B4-BE49-F238E27FC236}">
                <a16:creationId xmlns:a16="http://schemas.microsoft.com/office/drawing/2014/main" id="{B4599937-C7F1-4C1D-8439-EE433A57B002}"/>
              </a:ext>
            </a:extLst>
          </p:cNvPr>
          <p:cNvSpPr/>
          <p:nvPr/>
        </p:nvSpPr>
        <p:spPr>
          <a:xfrm>
            <a:off x="457200" y="4953000"/>
            <a:ext cx="53340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Tree>
    <p:extLst>
      <p:ext uri="{BB962C8B-B14F-4D97-AF65-F5344CB8AC3E}">
        <p14:creationId xmlns:p14="http://schemas.microsoft.com/office/powerpoint/2010/main" val="33739236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6">
            <a:extLst>
              <a:ext uri="{FF2B5EF4-FFF2-40B4-BE49-F238E27FC236}">
                <a16:creationId xmlns:a16="http://schemas.microsoft.com/office/drawing/2014/main" id="{26F118A3-8A6A-1658-A08B-7575C7E01C57}"/>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6" name="TextBox 7">
            <a:extLst>
              <a:ext uri="{FF2B5EF4-FFF2-40B4-BE49-F238E27FC236}">
                <a16:creationId xmlns:a16="http://schemas.microsoft.com/office/drawing/2014/main" id="{973D7229-2228-5E5F-36FC-2CFE24BEBC78}"/>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1" name="TextBox 8">
            <a:extLst>
              <a:ext uri="{FF2B5EF4-FFF2-40B4-BE49-F238E27FC236}">
                <a16:creationId xmlns:a16="http://schemas.microsoft.com/office/drawing/2014/main" id="{02F3A50F-9DB4-EFC1-3BED-66BFED2860F7}"/>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14" name="Straight Arrow Connector 21">
            <a:extLst>
              <a:ext uri="{FF2B5EF4-FFF2-40B4-BE49-F238E27FC236}">
                <a16:creationId xmlns:a16="http://schemas.microsoft.com/office/drawing/2014/main" id="{0BC66550-95F5-FDE8-0501-13EB1CFA902F}"/>
              </a:ext>
            </a:extLst>
          </p:cNvPr>
          <p:cNvCxnSpPr>
            <a:cxnSpLocks/>
            <a:endCxn id="11"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22">
            <a:extLst>
              <a:ext uri="{FF2B5EF4-FFF2-40B4-BE49-F238E27FC236}">
                <a16:creationId xmlns:a16="http://schemas.microsoft.com/office/drawing/2014/main" id="{DADEAE34-C593-C30F-D016-80ED8101BF61}"/>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16" name="TextBox 27">
            <a:extLst>
              <a:ext uri="{FF2B5EF4-FFF2-40B4-BE49-F238E27FC236}">
                <a16:creationId xmlns:a16="http://schemas.microsoft.com/office/drawing/2014/main" id="{DE50D851-C9AF-E9B0-9389-ABF6F207723D}"/>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17" name="Straight Arrow Connector 39">
            <a:extLst>
              <a:ext uri="{FF2B5EF4-FFF2-40B4-BE49-F238E27FC236}">
                <a16:creationId xmlns:a16="http://schemas.microsoft.com/office/drawing/2014/main" id="{71C15DB8-EECC-4BA8-32E0-1996535EEAFC}"/>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32">
            <a:extLst>
              <a:ext uri="{FF2B5EF4-FFF2-40B4-BE49-F238E27FC236}">
                <a16:creationId xmlns:a16="http://schemas.microsoft.com/office/drawing/2014/main" id="{AC90CC13-A476-D096-8AA0-3E98A2ED81B8}"/>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19" name="TextBox 12">
            <a:extLst>
              <a:ext uri="{FF2B5EF4-FFF2-40B4-BE49-F238E27FC236}">
                <a16:creationId xmlns:a16="http://schemas.microsoft.com/office/drawing/2014/main" id="{F2A7A12C-6A49-53AD-24CF-BEBF8D58A304}"/>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21" name="Straight Arrow Connector 10">
            <a:extLst>
              <a:ext uri="{FF2B5EF4-FFF2-40B4-BE49-F238E27FC236}">
                <a16:creationId xmlns:a16="http://schemas.microsoft.com/office/drawing/2014/main" id="{54452A2D-2066-D619-396D-A07022D4C863}"/>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13">
            <a:extLst>
              <a:ext uri="{FF2B5EF4-FFF2-40B4-BE49-F238E27FC236}">
                <a16:creationId xmlns:a16="http://schemas.microsoft.com/office/drawing/2014/main" id="{46F62DA7-B26C-0728-1C7B-11F127462713}"/>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14">
            <a:extLst>
              <a:ext uri="{FF2B5EF4-FFF2-40B4-BE49-F238E27FC236}">
                <a16:creationId xmlns:a16="http://schemas.microsoft.com/office/drawing/2014/main" id="{C840C6D0-E5E8-E446-4F5A-1B7A33C429D5}"/>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15">
            <a:extLst>
              <a:ext uri="{FF2B5EF4-FFF2-40B4-BE49-F238E27FC236}">
                <a16:creationId xmlns:a16="http://schemas.microsoft.com/office/drawing/2014/main" id="{0F8FCD6C-FD77-0492-E5DB-0B88361ED695}"/>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16">
            <a:extLst>
              <a:ext uri="{FF2B5EF4-FFF2-40B4-BE49-F238E27FC236}">
                <a16:creationId xmlns:a16="http://schemas.microsoft.com/office/drawing/2014/main" id="{B0C5586E-F696-03E4-5AFE-1EDF91CA1397}"/>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18">
            <a:extLst>
              <a:ext uri="{FF2B5EF4-FFF2-40B4-BE49-F238E27FC236}">
                <a16:creationId xmlns:a16="http://schemas.microsoft.com/office/drawing/2014/main" id="{55091530-92FE-80B2-4559-4DD2955FF68D}"/>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25">
            <a:extLst>
              <a:ext uri="{FF2B5EF4-FFF2-40B4-BE49-F238E27FC236}">
                <a16:creationId xmlns:a16="http://schemas.microsoft.com/office/drawing/2014/main" id="{54E3CABF-5187-1E66-FE2B-79869CA8800F}"/>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45" name="TextBox 35">
            <a:extLst>
              <a:ext uri="{FF2B5EF4-FFF2-40B4-BE49-F238E27FC236}">
                <a16:creationId xmlns:a16="http://schemas.microsoft.com/office/drawing/2014/main" id="{7A477904-42D5-C531-E57C-05C9267CFD9F}"/>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46" name="TextBox 36">
            <a:extLst>
              <a:ext uri="{FF2B5EF4-FFF2-40B4-BE49-F238E27FC236}">
                <a16:creationId xmlns:a16="http://schemas.microsoft.com/office/drawing/2014/main" id="{65B2F0C9-61EE-9D81-0BB0-376560B93139}"/>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47" name="TextBox 37">
            <a:extLst>
              <a:ext uri="{FF2B5EF4-FFF2-40B4-BE49-F238E27FC236}">
                <a16:creationId xmlns:a16="http://schemas.microsoft.com/office/drawing/2014/main" id="{472F0727-50A4-57D2-487F-3A13E6F00D0F}"/>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49" name="TextBox 71">
            <a:extLst>
              <a:ext uri="{FF2B5EF4-FFF2-40B4-BE49-F238E27FC236}">
                <a16:creationId xmlns:a16="http://schemas.microsoft.com/office/drawing/2014/main" id="{08697B45-1837-F139-B231-0196AE7DB1F2}"/>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50</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b="1" noProof="0" dirty="0">
                <a:solidFill>
                  <a:srgbClr val="0000FF"/>
                </a:solidFill>
              </a:rPr>
              <a:t>Choroidopathie </a:t>
            </a:r>
            <a:r>
              <a:rPr lang="de-DE" sz="1600" noProof="0" dirty="0">
                <a:solidFill>
                  <a:schemeClr val="bg1">
                    <a:lumMod val="75000"/>
                  </a:schemeClr>
                </a:solidFill>
              </a:rPr>
              <a:t>und Optikusneuropathie</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35" name="TextBox 34">
            <a:extLst>
              <a:ext uri="{FF2B5EF4-FFF2-40B4-BE49-F238E27FC236}">
                <a16:creationId xmlns:a16="http://schemas.microsoft.com/office/drawing/2014/main" id="{C3337C0C-84EF-4B7B-9262-125115C7879B}"/>
              </a:ext>
            </a:extLst>
          </p:cNvPr>
          <p:cNvSpPr txBox="1"/>
          <p:nvPr/>
        </p:nvSpPr>
        <p:spPr>
          <a:xfrm>
            <a:off x="3513135" y="4646181"/>
            <a:ext cx="5486400" cy="954107"/>
          </a:xfrm>
          <a:prstGeom prst="rect">
            <a:avLst/>
          </a:prstGeom>
          <a:solidFill>
            <a:schemeClr val="accent3">
              <a:lumMod val="85000"/>
            </a:schemeClr>
          </a:solidFill>
        </p:spPr>
        <p:txBody>
          <a:bodyPr wrap="square" lIns="25400" tIns="12700" rIns="25400" bIns="12700" rtlCol="0">
            <a:spAutoFit/>
          </a:bodyPr>
          <a:lstStyle/>
          <a:p>
            <a:r>
              <a:rPr lang="de-DE" sz="1200" i="1" noProof="0" dirty="0">
                <a:solidFill>
                  <a:schemeClr val="bg1">
                    <a:lumMod val="65000"/>
                  </a:schemeClr>
                </a:solidFill>
              </a:rPr>
              <a:t>Kurz gesagt, wie sieht die Pathophysiologie der HTNive-Choroidopathie aus?</a:t>
            </a:r>
          </a:p>
          <a:p>
            <a:r>
              <a:rPr lang="de-DE" sz="1200" noProof="0" dirty="0">
                <a:solidFill>
                  <a:schemeClr val="bg1">
                    <a:lumMod val="65000"/>
                  </a:schemeClr>
                </a:solidFill>
              </a:rPr>
              <a:t>Ein Vasospasmus führt zu einer  lobulären Nichtdurchblutung  der Choriokapillaris. Akut sind diese nicht durchbluteten Lobuli (Flecken) hypopigmentiert; mit der Zeit werden sie jedoch </a:t>
            </a:r>
            <a:r>
              <a:rPr lang="de-DE" sz="1200" b="1" noProof="0" dirty="0">
                <a:solidFill>
                  <a:schemeClr val="bg1">
                    <a:lumMod val="65000"/>
                  </a:schemeClr>
                </a:solidFill>
              </a:rPr>
              <a:t>hyperpigmentiert</a:t>
            </a:r>
            <a:r>
              <a:rPr lang="de-DE" sz="1200" noProof="0" dirty="0">
                <a:solidFill>
                  <a:schemeClr val="bg1">
                    <a:lumMod val="65000"/>
                  </a:schemeClr>
                </a:solidFill>
              </a:rPr>
              <a:t>. </a:t>
            </a:r>
          </a:p>
        </p:txBody>
      </p:sp>
      <p:sp>
        <p:nvSpPr>
          <p:cNvPr id="39" name="TextBox 38">
            <a:extLst>
              <a:ext uri="{FF2B5EF4-FFF2-40B4-BE49-F238E27FC236}">
                <a16:creationId xmlns:a16="http://schemas.microsoft.com/office/drawing/2014/main" id="{F55704D2-0F62-4D42-A513-403EABE9B85E}"/>
              </a:ext>
            </a:extLst>
          </p:cNvPr>
          <p:cNvSpPr txBox="1"/>
          <p:nvPr/>
        </p:nvSpPr>
        <p:spPr>
          <a:xfrm>
            <a:off x="3797138" y="5733224"/>
            <a:ext cx="5147563" cy="856645"/>
          </a:xfrm>
          <a:prstGeom prst="rect">
            <a:avLst/>
          </a:prstGeom>
          <a:solidFill>
            <a:srgbClr val="99FF99"/>
          </a:solidFill>
        </p:spPr>
        <p:txBody>
          <a:bodyPr wrap="square" lIns="25400" tIns="12700" rIns="25400" bIns="12700" rtlCol="0">
            <a:spAutoFit/>
          </a:bodyPr>
          <a:lstStyle/>
          <a:p>
            <a:r>
              <a:rPr lang="de-DE" i="1" noProof="0" dirty="0">
                <a:solidFill>
                  <a:schemeClr val="bg1">
                    <a:lumMod val="65000"/>
                  </a:schemeClr>
                </a:solidFill>
              </a:rPr>
              <a:t>Wie lautet die namensgebende Bezeichnung für diese hyperpigmentierten Flecken?</a:t>
            </a:r>
          </a:p>
          <a:p>
            <a:r>
              <a:rPr lang="de-DE" b="1" noProof="0" dirty="0">
                <a:solidFill>
                  <a:schemeClr val="bg1">
                    <a:lumMod val="65000"/>
                  </a:schemeClr>
                </a:solidFill>
              </a:rPr>
              <a:t>Elschnig-Flecken</a:t>
            </a:r>
          </a:p>
        </p:txBody>
      </p:sp>
      <p:sp>
        <p:nvSpPr>
          <p:cNvPr id="42" name="TextBox 41">
            <a:extLst>
              <a:ext uri="{FF2B5EF4-FFF2-40B4-BE49-F238E27FC236}">
                <a16:creationId xmlns:a16="http://schemas.microsoft.com/office/drawing/2014/main" id="{DD7D23A2-DD68-483B-8123-CD82C8C1A5A0}"/>
              </a:ext>
            </a:extLst>
          </p:cNvPr>
          <p:cNvSpPr txBox="1"/>
          <p:nvPr/>
        </p:nvSpPr>
        <p:spPr>
          <a:xfrm>
            <a:off x="1042997" y="4668934"/>
            <a:ext cx="4255586" cy="1102866"/>
          </a:xfrm>
          <a:prstGeom prst="rect">
            <a:avLst/>
          </a:prstGeom>
          <a:solidFill>
            <a:schemeClr val="accent5">
              <a:lumMod val="75000"/>
            </a:schemeClr>
          </a:solidFill>
        </p:spPr>
        <p:txBody>
          <a:bodyPr wrap="square" lIns="25400" tIns="12700" rIns="25400" bIns="12700" rtlCol="0">
            <a:spAutoFit/>
          </a:bodyPr>
          <a:lstStyle/>
          <a:p>
            <a:pPr algn="r"/>
            <a:r>
              <a:rPr lang="de-DE" sz="1400" i="1" noProof="0" dirty="0">
                <a:solidFill>
                  <a:schemeClr val="bg1">
                    <a:lumMod val="50000"/>
                  </a:schemeClr>
                </a:solidFill>
              </a:rPr>
              <a:t>Die HTNive-Choroidopathie ist mit einer weiteren hyperpigmentierten Läsion assoziiert, die jedoch eine lineare statt einer lobulären Form aufweist. Wie lautet deren namensgebende Bezeichnung?</a:t>
            </a:r>
          </a:p>
          <a:p>
            <a:pPr algn="r"/>
            <a:r>
              <a:rPr lang="de-DE" sz="1400" b="1" noProof="0" dirty="0">
                <a:solidFill>
                  <a:schemeClr val="bg1">
                    <a:lumMod val="50000"/>
                  </a:schemeClr>
                </a:solidFill>
              </a:rPr>
              <a:t>Siegrist-Streifen</a:t>
            </a:r>
          </a:p>
        </p:txBody>
      </p:sp>
      <p:sp>
        <p:nvSpPr>
          <p:cNvPr id="43" name="TextBox 42">
            <a:extLst>
              <a:ext uri="{FF2B5EF4-FFF2-40B4-BE49-F238E27FC236}">
                <a16:creationId xmlns:a16="http://schemas.microsoft.com/office/drawing/2014/main" id="{149A4E41-F2CA-464B-8EFA-0394EAABDBA1}"/>
              </a:ext>
            </a:extLst>
          </p:cNvPr>
          <p:cNvSpPr txBox="1"/>
          <p:nvPr/>
        </p:nvSpPr>
        <p:spPr>
          <a:xfrm>
            <a:off x="2036910" y="4609839"/>
            <a:ext cx="5691876" cy="1318310"/>
          </a:xfrm>
          <a:prstGeom prst="rect">
            <a:avLst/>
          </a:prstGeom>
          <a:solidFill>
            <a:srgbClr val="66CCFF"/>
          </a:solidFill>
        </p:spPr>
        <p:txBody>
          <a:bodyPr wrap="square" lIns="25400" tIns="12700" rIns="25400" bIns="12700" rtlCol="0">
            <a:spAutoFit/>
          </a:bodyPr>
          <a:lstStyle/>
          <a:p>
            <a:r>
              <a:rPr lang="de-DE" sz="1400" i="1" noProof="0" dirty="0"/>
              <a:t>Die HTNive-Choroidopathie ist klassischerweise mit vier Erkrankungen assoziiert – welche sind das?</a:t>
            </a:r>
          </a:p>
          <a:p>
            <a:r>
              <a:rPr lang="de-DE" sz="1400" b="1" noProof="0" dirty="0"/>
              <a:t>--Präeklampsie</a:t>
            </a:r>
          </a:p>
          <a:p>
            <a:r>
              <a:rPr lang="de-DE" sz="1400" b="1" noProof="0" dirty="0"/>
              <a:t>--Eklampsie</a:t>
            </a:r>
          </a:p>
          <a:p>
            <a:r>
              <a:rPr lang="de-DE" sz="1400" b="1" noProof="0" dirty="0"/>
              <a:t>--Phäochromozytom</a:t>
            </a:r>
          </a:p>
          <a:p>
            <a:r>
              <a:rPr lang="de-DE" sz="1400" b="1" noProof="0" dirty="0"/>
              <a:t>--Akutes Nierenversagen</a:t>
            </a:r>
          </a:p>
        </p:txBody>
      </p:sp>
      <p:sp>
        <p:nvSpPr>
          <p:cNvPr id="2" name="Right Brace 1">
            <a:extLst>
              <a:ext uri="{FF2B5EF4-FFF2-40B4-BE49-F238E27FC236}">
                <a16:creationId xmlns:a16="http://schemas.microsoft.com/office/drawing/2014/main" id="{B96D8C73-CEB9-4F3A-B7E5-265F1F5DBD99}"/>
              </a:ext>
            </a:extLst>
          </p:cNvPr>
          <p:cNvSpPr/>
          <p:nvPr/>
        </p:nvSpPr>
        <p:spPr>
          <a:xfrm>
            <a:off x="4120975" y="5029523"/>
            <a:ext cx="166063" cy="954107"/>
          </a:xfrm>
          <a:prstGeom prst="righ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noProof="0" dirty="0"/>
          </a:p>
        </p:txBody>
      </p:sp>
      <p:sp>
        <p:nvSpPr>
          <p:cNvPr id="3" name="TextBox 2">
            <a:extLst>
              <a:ext uri="{FF2B5EF4-FFF2-40B4-BE49-F238E27FC236}">
                <a16:creationId xmlns:a16="http://schemas.microsoft.com/office/drawing/2014/main" id="{0C6640C2-CA1C-4BA1-B062-78D4B675AF30}"/>
              </a:ext>
            </a:extLst>
          </p:cNvPr>
          <p:cNvSpPr txBox="1"/>
          <p:nvPr/>
        </p:nvSpPr>
        <p:spPr>
          <a:xfrm>
            <a:off x="4278911" y="4636008"/>
            <a:ext cx="4763489" cy="1964640"/>
          </a:xfrm>
          <a:prstGeom prst="rect">
            <a:avLst/>
          </a:prstGeom>
          <a:solidFill>
            <a:srgbClr val="002060"/>
          </a:solidFill>
        </p:spPr>
        <p:txBody>
          <a:bodyPr wrap="square" lIns="25400" tIns="12700" rIns="25400" bIns="12700" rtlCol="0">
            <a:spAutoFit/>
          </a:bodyPr>
          <a:lstStyle/>
          <a:p>
            <a:r>
              <a:rPr lang="de-DE" sz="1400" i="1" noProof="0" dirty="0">
                <a:solidFill>
                  <a:schemeClr val="bg1"/>
                </a:solidFill>
              </a:rPr>
              <a:t>Alle vier stehen im Zusammenhang mit einer weiteren, bisher noch nicht erwähnten Manifestation einer schweren HTNive-Choroidopathie. Um welche handelt es sich?</a:t>
            </a:r>
          </a:p>
          <a:p>
            <a:r>
              <a:rPr lang="de-DE" sz="1400" noProof="0" dirty="0">
                <a:solidFill>
                  <a:schemeClr val="bg1"/>
                </a:solidFill>
              </a:rPr>
              <a:t>Exsudative Netzhautablösung (ERD)</a:t>
            </a:r>
          </a:p>
          <a:p>
            <a:endParaRPr lang="de-DE" sz="1400" i="1" noProof="0" dirty="0">
              <a:solidFill>
                <a:schemeClr val="bg1"/>
              </a:solidFill>
            </a:endParaRPr>
          </a:p>
          <a:p>
            <a:r>
              <a:rPr lang="de-DE" sz="1400" i="1" noProof="0" dirty="0">
                <a:solidFill>
                  <a:schemeClr val="bg1"/>
                </a:solidFill>
              </a:rPr>
              <a:t>Was sind die beiden häufigsten Ursachen für eine ERD? (Eine hypertensive Choroidopathie gehört nicht dazu.)</a:t>
            </a:r>
            <a:endParaRPr lang="de-DE" sz="1400" i="1" noProof="0" dirty="0">
              <a:solidFill>
                <a:srgbClr val="002060"/>
              </a:solidFill>
            </a:endParaRPr>
          </a:p>
          <a:p>
            <a:r>
              <a:rPr lang="de-DE" sz="1400" noProof="0" dirty="0">
                <a:solidFill>
                  <a:srgbClr val="002060"/>
                </a:solidFill>
              </a:rPr>
              <a:t>Neoplasien (häufig metastasierend) und entzündliche Prozesse</a:t>
            </a:r>
          </a:p>
        </p:txBody>
      </p:sp>
    </p:spTree>
    <p:extLst>
      <p:ext uri="{BB962C8B-B14F-4D97-AF65-F5344CB8AC3E}">
        <p14:creationId xmlns:p14="http://schemas.microsoft.com/office/powerpoint/2010/main" val="37518569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6">
            <a:extLst>
              <a:ext uri="{FF2B5EF4-FFF2-40B4-BE49-F238E27FC236}">
                <a16:creationId xmlns:a16="http://schemas.microsoft.com/office/drawing/2014/main" id="{10CDF3CA-24D0-B834-131E-C3082440AF3E}"/>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6" name="TextBox 7">
            <a:extLst>
              <a:ext uri="{FF2B5EF4-FFF2-40B4-BE49-F238E27FC236}">
                <a16:creationId xmlns:a16="http://schemas.microsoft.com/office/drawing/2014/main" id="{74A8C23A-8F01-8C39-F1BC-0D67B538EF4D}"/>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1" name="TextBox 8">
            <a:extLst>
              <a:ext uri="{FF2B5EF4-FFF2-40B4-BE49-F238E27FC236}">
                <a16:creationId xmlns:a16="http://schemas.microsoft.com/office/drawing/2014/main" id="{D7D1BFD7-63FC-B7A9-4112-CCC5BBFE6B2E}"/>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14" name="Straight Arrow Connector 21">
            <a:extLst>
              <a:ext uri="{FF2B5EF4-FFF2-40B4-BE49-F238E27FC236}">
                <a16:creationId xmlns:a16="http://schemas.microsoft.com/office/drawing/2014/main" id="{7E8E5AE6-480C-4253-9917-54CD5C8DCE98}"/>
              </a:ext>
            </a:extLst>
          </p:cNvPr>
          <p:cNvCxnSpPr>
            <a:cxnSpLocks/>
            <a:endCxn id="11"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22">
            <a:extLst>
              <a:ext uri="{FF2B5EF4-FFF2-40B4-BE49-F238E27FC236}">
                <a16:creationId xmlns:a16="http://schemas.microsoft.com/office/drawing/2014/main" id="{708C1ED7-7663-77D8-6CBC-D349A1640A8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16" name="TextBox 27">
            <a:extLst>
              <a:ext uri="{FF2B5EF4-FFF2-40B4-BE49-F238E27FC236}">
                <a16:creationId xmlns:a16="http://schemas.microsoft.com/office/drawing/2014/main" id="{352FF8A3-5438-A266-07CE-BA7F41C3E7FC}"/>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17" name="Straight Arrow Connector 39">
            <a:extLst>
              <a:ext uri="{FF2B5EF4-FFF2-40B4-BE49-F238E27FC236}">
                <a16:creationId xmlns:a16="http://schemas.microsoft.com/office/drawing/2014/main" id="{A57CDBFB-B3C0-3379-FC03-B3710608A908}"/>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32">
            <a:extLst>
              <a:ext uri="{FF2B5EF4-FFF2-40B4-BE49-F238E27FC236}">
                <a16:creationId xmlns:a16="http://schemas.microsoft.com/office/drawing/2014/main" id="{D9E42782-A3F4-DD18-6178-12F28C77D35F}"/>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19" name="TextBox 12">
            <a:extLst>
              <a:ext uri="{FF2B5EF4-FFF2-40B4-BE49-F238E27FC236}">
                <a16:creationId xmlns:a16="http://schemas.microsoft.com/office/drawing/2014/main" id="{164FE754-F8E7-CAF8-16CC-5FEA7688DBCA}"/>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21" name="Straight Arrow Connector 10">
            <a:extLst>
              <a:ext uri="{FF2B5EF4-FFF2-40B4-BE49-F238E27FC236}">
                <a16:creationId xmlns:a16="http://schemas.microsoft.com/office/drawing/2014/main" id="{A4BD42A8-4CB7-28D5-AC08-D6A38879343B}"/>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13">
            <a:extLst>
              <a:ext uri="{FF2B5EF4-FFF2-40B4-BE49-F238E27FC236}">
                <a16:creationId xmlns:a16="http://schemas.microsoft.com/office/drawing/2014/main" id="{C84885F7-666C-65AF-0535-FDCFAD8D3CDE}"/>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14">
            <a:extLst>
              <a:ext uri="{FF2B5EF4-FFF2-40B4-BE49-F238E27FC236}">
                <a16:creationId xmlns:a16="http://schemas.microsoft.com/office/drawing/2014/main" id="{ABB74F53-4B95-B9B0-3878-5C50DAAFA7E1}"/>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15">
            <a:extLst>
              <a:ext uri="{FF2B5EF4-FFF2-40B4-BE49-F238E27FC236}">
                <a16:creationId xmlns:a16="http://schemas.microsoft.com/office/drawing/2014/main" id="{8B916870-F35B-6421-3691-777E27266A21}"/>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16">
            <a:extLst>
              <a:ext uri="{FF2B5EF4-FFF2-40B4-BE49-F238E27FC236}">
                <a16:creationId xmlns:a16="http://schemas.microsoft.com/office/drawing/2014/main" id="{A00DC727-A30E-5432-0ABD-393ED23821AB}"/>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18">
            <a:extLst>
              <a:ext uri="{FF2B5EF4-FFF2-40B4-BE49-F238E27FC236}">
                <a16:creationId xmlns:a16="http://schemas.microsoft.com/office/drawing/2014/main" id="{51221DF7-4167-9D61-F397-7781633B45EB}"/>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25">
            <a:extLst>
              <a:ext uri="{FF2B5EF4-FFF2-40B4-BE49-F238E27FC236}">
                <a16:creationId xmlns:a16="http://schemas.microsoft.com/office/drawing/2014/main" id="{41C934B5-69C6-CFD7-963B-CEA62223D6FC}"/>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45" name="TextBox 35">
            <a:extLst>
              <a:ext uri="{FF2B5EF4-FFF2-40B4-BE49-F238E27FC236}">
                <a16:creationId xmlns:a16="http://schemas.microsoft.com/office/drawing/2014/main" id="{971F6861-4D47-2E5E-233A-FEAF14429F9A}"/>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46" name="TextBox 36">
            <a:extLst>
              <a:ext uri="{FF2B5EF4-FFF2-40B4-BE49-F238E27FC236}">
                <a16:creationId xmlns:a16="http://schemas.microsoft.com/office/drawing/2014/main" id="{4C6452E8-4791-95C6-E2AE-488F978182C5}"/>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47" name="TextBox 37">
            <a:extLst>
              <a:ext uri="{FF2B5EF4-FFF2-40B4-BE49-F238E27FC236}">
                <a16:creationId xmlns:a16="http://schemas.microsoft.com/office/drawing/2014/main" id="{51ACF7AC-47D7-1995-BDCF-6486E50EB691}"/>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49" name="TextBox 71">
            <a:extLst>
              <a:ext uri="{FF2B5EF4-FFF2-40B4-BE49-F238E27FC236}">
                <a16:creationId xmlns:a16="http://schemas.microsoft.com/office/drawing/2014/main" id="{16136162-B5FB-BEF5-9FB4-B43E61B72820}"/>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51</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b="1" noProof="0" dirty="0">
                <a:solidFill>
                  <a:srgbClr val="0000FF"/>
                </a:solidFill>
              </a:rPr>
              <a:t>Choroidopathie </a:t>
            </a:r>
            <a:r>
              <a:rPr lang="de-DE" sz="1600" noProof="0" dirty="0">
                <a:solidFill>
                  <a:schemeClr val="bg1">
                    <a:lumMod val="75000"/>
                  </a:schemeClr>
                </a:solidFill>
              </a:rPr>
              <a:t>und Optikusneuropathie</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35" name="TextBox 34">
            <a:extLst>
              <a:ext uri="{FF2B5EF4-FFF2-40B4-BE49-F238E27FC236}">
                <a16:creationId xmlns:a16="http://schemas.microsoft.com/office/drawing/2014/main" id="{C3337C0C-84EF-4B7B-9262-125115C7879B}"/>
              </a:ext>
            </a:extLst>
          </p:cNvPr>
          <p:cNvSpPr txBox="1"/>
          <p:nvPr/>
        </p:nvSpPr>
        <p:spPr>
          <a:xfrm>
            <a:off x="3513135" y="4646181"/>
            <a:ext cx="5486400" cy="954107"/>
          </a:xfrm>
          <a:prstGeom prst="rect">
            <a:avLst/>
          </a:prstGeom>
          <a:solidFill>
            <a:schemeClr val="accent3">
              <a:lumMod val="85000"/>
            </a:schemeClr>
          </a:solidFill>
        </p:spPr>
        <p:txBody>
          <a:bodyPr wrap="square" lIns="25400" tIns="12700" rIns="25400" bIns="12700" rtlCol="0">
            <a:spAutoFit/>
          </a:bodyPr>
          <a:lstStyle/>
          <a:p>
            <a:r>
              <a:rPr lang="de-DE" sz="1200" i="1" noProof="0" dirty="0">
                <a:solidFill>
                  <a:schemeClr val="bg1">
                    <a:lumMod val="65000"/>
                  </a:schemeClr>
                </a:solidFill>
              </a:rPr>
              <a:t>Kurz gesagt, wie sieht die Pathophysiologie der HTNive-Choroidopathie aus?</a:t>
            </a:r>
          </a:p>
          <a:p>
            <a:r>
              <a:rPr lang="de-DE" sz="1200" noProof="0" dirty="0">
                <a:solidFill>
                  <a:schemeClr val="bg1">
                    <a:lumMod val="65000"/>
                  </a:schemeClr>
                </a:solidFill>
              </a:rPr>
              <a:t>Ein Vasospasmus führt zu einer  lobulären Nichtdurchblutung  der Choriokapillaris. Akut sind diese nicht durchbluteten Lobuli (Flecken) hypopigmentiert; mit der Zeit werden sie jedoch </a:t>
            </a:r>
            <a:r>
              <a:rPr lang="de-DE" sz="1200" b="1" noProof="0" dirty="0">
                <a:solidFill>
                  <a:schemeClr val="bg1">
                    <a:lumMod val="65000"/>
                  </a:schemeClr>
                </a:solidFill>
              </a:rPr>
              <a:t>hyperpigmentiert</a:t>
            </a:r>
            <a:r>
              <a:rPr lang="de-DE" sz="1200" noProof="0" dirty="0">
                <a:solidFill>
                  <a:schemeClr val="bg1">
                    <a:lumMod val="65000"/>
                  </a:schemeClr>
                </a:solidFill>
              </a:rPr>
              <a:t>. </a:t>
            </a:r>
          </a:p>
        </p:txBody>
      </p:sp>
      <p:sp>
        <p:nvSpPr>
          <p:cNvPr id="39" name="TextBox 38">
            <a:extLst>
              <a:ext uri="{FF2B5EF4-FFF2-40B4-BE49-F238E27FC236}">
                <a16:creationId xmlns:a16="http://schemas.microsoft.com/office/drawing/2014/main" id="{F55704D2-0F62-4D42-A513-403EABE9B85E}"/>
              </a:ext>
            </a:extLst>
          </p:cNvPr>
          <p:cNvSpPr txBox="1"/>
          <p:nvPr/>
        </p:nvSpPr>
        <p:spPr>
          <a:xfrm>
            <a:off x="3797138" y="5733224"/>
            <a:ext cx="5147563" cy="764312"/>
          </a:xfrm>
          <a:prstGeom prst="rect">
            <a:avLst/>
          </a:prstGeom>
          <a:solidFill>
            <a:srgbClr val="99FF99"/>
          </a:solidFill>
        </p:spPr>
        <p:txBody>
          <a:bodyPr wrap="square" lIns="25400" tIns="12700" rIns="25400" bIns="12700" rtlCol="0">
            <a:spAutoFit/>
          </a:bodyPr>
          <a:lstStyle/>
          <a:p>
            <a:r>
              <a:rPr lang="de-DE" sz="1600" i="1" noProof="0" dirty="0">
                <a:solidFill>
                  <a:schemeClr val="bg1">
                    <a:lumMod val="65000"/>
                  </a:schemeClr>
                </a:solidFill>
              </a:rPr>
              <a:t>Wie lautet die namensgebende Bezeichnung für diese hyperpigmentierten Flecken?</a:t>
            </a:r>
          </a:p>
          <a:p>
            <a:r>
              <a:rPr lang="de-DE" sz="1600" b="1" noProof="0" dirty="0">
                <a:solidFill>
                  <a:schemeClr val="bg1">
                    <a:lumMod val="65000"/>
                  </a:schemeClr>
                </a:solidFill>
              </a:rPr>
              <a:t>Elschnig-Flecken</a:t>
            </a:r>
          </a:p>
        </p:txBody>
      </p:sp>
      <p:sp>
        <p:nvSpPr>
          <p:cNvPr id="42" name="TextBox 41">
            <a:extLst>
              <a:ext uri="{FF2B5EF4-FFF2-40B4-BE49-F238E27FC236}">
                <a16:creationId xmlns:a16="http://schemas.microsoft.com/office/drawing/2014/main" id="{DD7D23A2-DD68-483B-8123-CD82C8C1A5A0}"/>
              </a:ext>
            </a:extLst>
          </p:cNvPr>
          <p:cNvSpPr txBox="1"/>
          <p:nvPr/>
        </p:nvSpPr>
        <p:spPr>
          <a:xfrm>
            <a:off x="1042997" y="4668934"/>
            <a:ext cx="4255586" cy="1102866"/>
          </a:xfrm>
          <a:prstGeom prst="rect">
            <a:avLst/>
          </a:prstGeom>
          <a:solidFill>
            <a:schemeClr val="accent5">
              <a:lumMod val="75000"/>
            </a:schemeClr>
          </a:solidFill>
        </p:spPr>
        <p:txBody>
          <a:bodyPr wrap="square" lIns="25400" tIns="12700" rIns="25400" bIns="12700" rtlCol="0">
            <a:spAutoFit/>
          </a:bodyPr>
          <a:lstStyle/>
          <a:p>
            <a:pPr algn="r"/>
            <a:r>
              <a:rPr lang="de-DE" sz="1400" i="1" noProof="0" dirty="0">
                <a:solidFill>
                  <a:schemeClr val="bg1">
                    <a:lumMod val="50000"/>
                  </a:schemeClr>
                </a:solidFill>
              </a:rPr>
              <a:t>Die HTNive-Choroidopathie ist mit einer weiteren hyperpigmentierten Läsion assoziiert, die jedoch eine lineare statt einer lobulären Form aufweist. Wie lautet deren namensgebende Bezeichnung?</a:t>
            </a:r>
          </a:p>
          <a:p>
            <a:pPr algn="r"/>
            <a:r>
              <a:rPr lang="de-DE" sz="1400" b="1" noProof="0" dirty="0">
                <a:solidFill>
                  <a:schemeClr val="bg1">
                    <a:lumMod val="50000"/>
                  </a:schemeClr>
                </a:solidFill>
              </a:rPr>
              <a:t>Siegrist-Streifen</a:t>
            </a:r>
          </a:p>
        </p:txBody>
      </p:sp>
      <p:sp>
        <p:nvSpPr>
          <p:cNvPr id="43" name="TextBox 42">
            <a:extLst>
              <a:ext uri="{FF2B5EF4-FFF2-40B4-BE49-F238E27FC236}">
                <a16:creationId xmlns:a16="http://schemas.microsoft.com/office/drawing/2014/main" id="{149A4E41-F2CA-464B-8EFA-0394EAABDBA1}"/>
              </a:ext>
            </a:extLst>
          </p:cNvPr>
          <p:cNvSpPr txBox="1"/>
          <p:nvPr/>
        </p:nvSpPr>
        <p:spPr>
          <a:xfrm>
            <a:off x="2036910" y="4609839"/>
            <a:ext cx="5691876" cy="1318310"/>
          </a:xfrm>
          <a:prstGeom prst="rect">
            <a:avLst/>
          </a:prstGeom>
          <a:solidFill>
            <a:srgbClr val="66CCFF"/>
          </a:solidFill>
        </p:spPr>
        <p:txBody>
          <a:bodyPr wrap="square" lIns="25400" tIns="12700" rIns="25400" bIns="12700" rtlCol="0">
            <a:spAutoFit/>
          </a:bodyPr>
          <a:lstStyle/>
          <a:p>
            <a:r>
              <a:rPr lang="de-DE" sz="1400" i="1" noProof="0" dirty="0"/>
              <a:t>Die HTNive-Choroidopathie ist klassischerweise mit vier Erkrankungen assoziiert – welche sind das?</a:t>
            </a:r>
          </a:p>
          <a:p>
            <a:r>
              <a:rPr lang="de-DE" sz="1400" b="1" noProof="0" dirty="0"/>
              <a:t>--Präeklampsie</a:t>
            </a:r>
          </a:p>
          <a:p>
            <a:r>
              <a:rPr lang="de-DE" sz="1400" b="1" noProof="0" dirty="0"/>
              <a:t>--Eklampsie</a:t>
            </a:r>
          </a:p>
          <a:p>
            <a:r>
              <a:rPr lang="de-DE" sz="1400" b="1" noProof="0" dirty="0"/>
              <a:t>--Phäochromozytom</a:t>
            </a:r>
          </a:p>
          <a:p>
            <a:r>
              <a:rPr lang="de-DE" sz="1400" b="1" noProof="0" dirty="0"/>
              <a:t>--Akutes Nierenversagen</a:t>
            </a:r>
          </a:p>
        </p:txBody>
      </p:sp>
      <p:sp>
        <p:nvSpPr>
          <p:cNvPr id="2" name="Right Brace 1">
            <a:extLst>
              <a:ext uri="{FF2B5EF4-FFF2-40B4-BE49-F238E27FC236}">
                <a16:creationId xmlns:a16="http://schemas.microsoft.com/office/drawing/2014/main" id="{B96D8C73-CEB9-4F3A-B7E5-265F1F5DBD99}"/>
              </a:ext>
            </a:extLst>
          </p:cNvPr>
          <p:cNvSpPr/>
          <p:nvPr/>
        </p:nvSpPr>
        <p:spPr>
          <a:xfrm>
            <a:off x="4110880" y="5030684"/>
            <a:ext cx="166063" cy="954107"/>
          </a:xfrm>
          <a:prstGeom prst="righ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noProof="0" dirty="0"/>
          </a:p>
        </p:txBody>
      </p:sp>
      <p:sp>
        <p:nvSpPr>
          <p:cNvPr id="3" name="TextBox 2">
            <a:extLst>
              <a:ext uri="{FF2B5EF4-FFF2-40B4-BE49-F238E27FC236}">
                <a16:creationId xmlns:a16="http://schemas.microsoft.com/office/drawing/2014/main" id="{0C6640C2-CA1C-4BA1-B062-78D4B675AF30}"/>
              </a:ext>
            </a:extLst>
          </p:cNvPr>
          <p:cNvSpPr txBox="1"/>
          <p:nvPr/>
        </p:nvSpPr>
        <p:spPr>
          <a:xfrm>
            <a:off x="4267200" y="4646181"/>
            <a:ext cx="4763489" cy="1964640"/>
          </a:xfrm>
          <a:prstGeom prst="rect">
            <a:avLst/>
          </a:prstGeom>
          <a:solidFill>
            <a:srgbClr val="002060"/>
          </a:solidFill>
        </p:spPr>
        <p:txBody>
          <a:bodyPr wrap="square" lIns="25400" tIns="12700" rIns="25400" bIns="12700" rtlCol="0">
            <a:spAutoFit/>
          </a:bodyPr>
          <a:lstStyle/>
          <a:p>
            <a:r>
              <a:rPr lang="de-DE" sz="1400" i="1" noProof="0" dirty="0">
                <a:solidFill>
                  <a:schemeClr val="bg1"/>
                </a:solidFill>
              </a:rPr>
              <a:t>Alle vier stehen im Zusammenhang mit einer weiteren, bisher noch nicht erwähnten Manifestation einer schweren HTNive-Choroidopathie. Um welche handelt es sich?</a:t>
            </a:r>
          </a:p>
          <a:p>
            <a:r>
              <a:rPr lang="de-DE" sz="1400" noProof="0" dirty="0">
                <a:solidFill>
                  <a:schemeClr val="bg1"/>
                </a:solidFill>
              </a:rPr>
              <a:t>Exsudative Netzhautablösung (ERD)</a:t>
            </a:r>
          </a:p>
          <a:p>
            <a:endParaRPr lang="de-DE" sz="1400" i="1" noProof="0" dirty="0">
              <a:solidFill>
                <a:schemeClr val="bg1"/>
              </a:solidFill>
            </a:endParaRPr>
          </a:p>
          <a:p>
            <a:r>
              <a:rPr lang="de-DE" sz="1400" i="1" noProof="0" dirty="0">
                <a:solidFill>
                  <a:schemeClr val="bg1"/>
                </a:solidFill>
              </a:rPr>
              <a:t>Was sind die beiden häufigsten Ursachen für eine ERD? (Eine hypertensive Choroidopathie gehört nicht dazu.)</a:t>
            </a:r>
          </a:p>
          <a:p>
            <a:r>
              <a:rPr lang="de-DE" sz="1400" noProof="0" dirty="0">
                <a:solidFill>
                  <a:schemeClr val="bg1"/>
                </a:solidFill>
              </a:rPr>
              <a:t>Neoplasien (häufig metastasierend) und entzündliche Prozesse</a:t>
            </a:r>
          </a:p>
        </p:txBody>
      </p:sp>
    </p:spTree>
    <p:extLst>
      <p:ext uri="{BB962C8B-B14F-4D97-AF65-F5344CB8AC3E}">
        <p14:creationId xmlns:p14="http://schemas.microsoft.com/office/powerpoint/2010/main" val="9161676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65">
            <a:extLst>
              <a:ext uri="{FF2B5EF4-FFF2-40B4-BE49-F238E27FC236}">
                <a16:creationId xmlns:a16="http://schemas.microsoft.com/office/drawing/2014/main" id="{F5BF6002-75DD-0BC2-16B0-899266DF85FF}"/>
              </a:ext>
            </a:extLst>
          </p:cNvPr>
          <p:cNvSpPr txBox="1"/>
          <p:nvPr/>
        </p:nvSpPr>
        <p:spPr>
          <a:xfrm>
            <a:off x="3047999" y="4884708"/>
            <a:ext cx="2133601"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Arteriovenöses</a:t>
            </a:r>
            <a:r>
              <a:rPr lang="en-US" sz="1400" dirty="0">
                <a:solidFill>
                  <a:schemeClr val="bg1">
                    <a:lumMod val="75000"/>
                  </a:schemeClr>
                </a:solidFill>
              </a:rPr>
              <a:t> </a:t>
            </a:r>
            <a:r>
              <a:rPr lang="en-US" sz="1400" dirty="0" err="1">
                <a:solidFill>
                  <a:schemeClr val="bg1">
                    <a:lumMod val="75000"/>
                  </a:schemeClr>
                </a:solidFill>
              </a:rPr>
              <a:t>Kreuzungszeichen</a:t>
            </a:r>
            <a:endParaRPr lang="de-DE" sz="1400" noProof="0" dirty="0">
              <a:solidFill>
                <a:schemeClr val="bg1">
                  <a:lumMod val="75000"/>
                </a:schemeClr>
              </a:solidFill>
            </a:endParaRPr>
          </a:p>
        </p:txBody>
      </p:sp>
      <p:sp>
        <p:nvSpPr>
          <p:cNvPr id="32" name="TextBox 36">
            <a:extLst>
              <a:ext uri="{FF2B5EF4-FFF2-40B4-BE49-F238E27FC236}">
                <a16:creationId xmlns:a16="http://schemas.microsoft.com/office/drawing/2014/main" id="{7651B908-2F94-7642-A05A-3C2DA5C3A6B1}"/>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3" name="TextBox 7">
            <a:extLst>
              <a:ext uri="{FF2B5EF4-FFF2-40B4-BE49-F238E27FC236}">
                <a16:creationId xmlns:a16="http://schemas.microsoft.com/office/drawing/2014/main" id="{D596DDF4-7A14-E448-4AE0-3278EC178E01}"/>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4" name="TextBox 8">
            <a:extLst>
              <a:ext uri="{FF2B5EF4-FFF2-40B4-BE49-F238E27FC236}">
                <a16:creationId xmlns:a16="http://schemas.microsoft.com/office/drawing/2014/main" id="{62CE5F03-5E87-C353-4F81-E2F4B506B2B3}"/>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6" name="Straight Arrow Connector 21">
            <a:extLst>
              <a:ext uri="{FF2B5EF4-FFF2-40B4-BE49-F238E27FC236}">
                <a16:creationId xmlns:a16="http://schemas.microsoft.com/office/drawing/2014/main" id="{ADF4BC57-2411-F6B1-4AE0-B9F7718038FC}"/>
              </a:ext>
            </a:extLst>
          </p:cNvPr>
          <p:cNvCxnSpPr>
            <a:cxnSpLocks/>
            <a:endCxn id="4"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22">
            <a:extLst>
              <a:ext uri="{FF2B5EF4-FFF2-40B4-BE49-F238E27FC236}">
                <a16:creationId xmlns:a16="http://schemas.microsoft.com/office/drawing/2014/main" id="{C04DBCBE-F592-FFD4-2D84-797FAC70F751}"/>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14" name="TextBox 27">
            <a:extLst>
              <a:ext uri="{FF2B5EF4-FFF2-40B4-BE49-F238E27FC236}">
                <a16:creationId xmlns:a16="http://schemas.microsoft.com/office/drawing/2014/main" id="{DADC4995-63E4-F1F8-9C93-483689831143}"/>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15" name="Straight Arrow Connector 39">
            <a:extLst>
              <a:ext uri="{FF2B5EF4-FFF2-40B4-BE49-F238E27FC236}">
                <a16:creationId xmlns:a16="http://schemas.microsoft.com/office/drawing/2014/main" id="{530374EA-BA71-EF75-06F0-0C63D2F3997B}"/>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32">
            <a:extLst>
              <a:ext uri="{FF2B5EF4-FFF2-40B4-BE49-F238E27FC236}">
                <a16:creationId xmlns:a16="http://schemas.microsoft.com/office/drawing/2014/main" id="{13CEB3F0-A155-3274-039C-F371A9E30ADB}"/>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17" name="TextBox 12">
            <a:extLst>
              <a:ext uri="{FF2B5EF4-FFF2-40B4-BE49-F238E27FC236}">
                <a16:creationId xmlns:a16="http://schemas.microsoft.com/office/drawing/2014/main" id="{074AD5A9-87CD-896C-6441-5F49788D0558}"/>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18" name="Straight Arrow Connector 10">
            <a:extLst>
              <a:ext uri="{FF2B5EF4-FFF2-40B4-BE49-F238E27FC236}">
                <a16:creationId xmlns:a16="http://schemas.microsoft.com/office/drawing/2014/main" id="{6488416B-24F6-9E98-1262-A131B9741A75}"/>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3">
            <a:extLst>
              <a:ext uri="{FF2B5EF4-FFF2-40B4-BE49-F238E27FC236}">
                <a16:creationId xmlns:a16="http://schemas.microsoft.com/office/drawing/2014/main" id="{7F200AD5-7D11-C982-A2F3-AA262F7E5339}"/>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14">
            <a:extLst>
              <a:ext uri="{FF2B5EF4-FFF2-40B4-BE49-F238E27FC236}">
                <a16:creationId xmlns:a16="http://schemas.microsoft.com/office/drawing/2014/main" id="{92101E98-2228-D33C-5052-16A8E56645CF}"/>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15">
            <a:extLst>
              <a:ext uri="{FF2B5EF4-FFF2-40B4-BE49-F238E27FC236}">
                <a16:creationId xmlns:a16="http://schemas.microsoft.com/office/drawing/2014/main" id="{EEA506A6-89D2-70E2-A393-35BA93876BB7}"/>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16">
            <a:extLst>
              <a:ext uri="{FF2B5EF4-FFF2-40B4-BE49-F238E27FC236}">
                <a16:creationId xmlns:a16="http://schemas.microsoft.com/office/drawing/2014/main" id="{5B6B997C-FAFF-BE97-C754-4BA554E1D950}"/>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18">
            <a:extLst>
              <a:ext uri="{FF2B5EF4-FFF2-40B4-BE49-F238E27FC236}">
                <a16:creationId xmlns:a16="http://schemas.microsoft.com/office/drawing/2014/main" id="{FF9806F4-E2E7-A225-5E1E-2A08ADE3929F}"/>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5">
            <a:extLst>
              <a:ext uri="{FF2B5EF4-FFF2-40B4-BE49-F238E27FC236}">
                <a16:creationId xmlns:a16="http://schemas.microsoft.com/office/drawing/2014/main" id="{177E422B-EFDB-4642-6CF2-C8A04BF93A0D}"/>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31" name="TextBox 35">
            <a:extLst>
              <a:ext uri="{FF2B5EF4-FFF2-40B4-BE49-F238E27FC236}">
                <a16:creationId xmlns:a16="http://schemas.microsoft.com/office/drawing/2014/main" id="{875496EF-5AFE-1F4B-8E98-63A040195C25}"/>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35" name="TextBox 37">
            <a:extLst>
              <a:ext uri="{FF2B5EF4-FFF2-40B4-BE49-F238E27FC236}">
                <a16:creationId xmlns:a16="http://schemas.microsoft.com/office/drawing/2014/main" id="{24170B43-993E-7EC7-EF60-1E05E720131D}"/>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39" name="TextBox 71">
            <a:extLst>
              <a:ext uri="{FF2B5EF4-FFF2-40B4-BE49-F238E27FC236}">
                <a16:creationId xmlns:a16="http://schemas.microsoft.com/office/drawing/2014/main" id="{7FFCAB26-4573-7273-A854-8FA3E70DFB28}"/>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52</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noProof="0" dirty="0">
                <a:solidFill>
                  <a:schemeClr val="bg1">
                    <a:lumMod val="75000"/>
                  </a:schemeClr>
                </a:solidFill>
              </a:rPr>
              <a:t>Choroidopathie und </a:t>
            </a:r>
            <a:r>
              <a:rPr lang="de-DE" sz="1600" b="1" noProof="0" dirty="0">
                <a:solidFill>
                  <a:srgbClr val="0000FF"/>
                </a:solidFill>
              </a:rPr>
              <a:t>Optikusneuropathie</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43" name="TextBox 42">
            <a:extLst>
              <a:ext uri="{FF2B5EF4-FFF2-40B4-BE49-F238E27FC236}">
                <a16:creationId xmlns:a16="http://schemas.microsoft.com/office/drawing/2014/main" id="{81B8A694-7D72-4C5B-80B6-C8841A4B5A84}"/>
              </a:ext>
            </a:extLst>
          </p:cNvPr>
          <p:cNvSpPr txBox="1"/>
          <p:nvPr/>
        </p:nvSpPr>
        <p:spPr>
          <a:xfrm>
            <a:off x="3459447" y="4724400"/>
            <a:ext cx="5577168" cy="1502976"/>
          </a:xfrm>
          <a:prstGeom prst="rect">
            <a:avLst/>
          </a:prstGeom>
          <a:solidFill>
            <a:srgbClr val="FFFF00"/>
          </a:solidFill>
        </p:spPr>
        <p:txBody>
          <a:bodyPr wrap="square" lIns="25400" tIns="12700" rIns="25400" bIns="12700" rtlCol="0">
            <a:spAutoFit/>
          </a:bodyPr>
          <a:lstStyle/>
          <a:p>
            <a:r>
              <a:rPr lang="de-DE" sz="1600" i="1" noProof="0" dirty="0">
                <a:solidFill>
                  <a:srgbClr val="0000FF"/>
                </a:solidFill>
              </a:rPr>
              <a:t>Wie sehen die ophthalmoskopischen Befunde bei einer hypertensiven Optikusneuropathie aus?</a:t>
            </a:r>
          </a:p>
          <a:p>
            <a:r>
              <a:rPr lang="de-DE" sz="1600" noProof="0" dirty="0">
                <a:solidFill>
                  <a:srgbClr val="0000FF"/>
                </a:solidFill>
              </a:rPr>
              <a:t>--</a:t>
            </a:r>
          </a:p>
          <a:p>
            <a:r>
              <a:rPr lang="de-DE" sz="1600" noProof="0" dirty="0">
                <a:solidFill>
                  <a:srgbClr val="0000FF"/>
                </a:solidFill>
              </a:rPr>
              <a:t>--</a:t>
            </a:r>
          </a:p>
          <a:p>
            <a:r>
              <a:rPr lang="de-DE" sz="1600" noProof="0" dirty="0">
                <a:solidFill>
                  <a:srgbClr val="0000FF"/>
                </a:solidFill>
              </a:rPr>
              <a:t>--</a:t>
            </a:r>
          </a:p>
          <a:p>
            <a:r>
              <a:rPr lang="de-DE" sz="1600" noProof="0" dirty="0">
                <a:solidFill>
                  <a:srgbClr val="0000FF"/>
                </a:solidFill>
              </a:rPr>
              <a:t>--</a:t>
            </a:r>
          </a:p>
        </p:txBody>
      </p:sp>
    </p:spTree>
    <p:extLst>
      <p:ext uri="{BB962C8B-B14F-4D97-AF65-F5344CB8AC3E}">
        <p14:creationId xmlns:p14="http://schemas.microsoft.com/office/powerpoint/2010/main" val="42313512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65">
            <a:extLst>
              <a:ext uri="{FF2B5EF4-FFF2-40B4-BE49-F238E27FC236}">
                <a16:creationId xmlns:a16="http://schemas.microsoft.com/office/drawing/2014/main" id="{437B9310-AD96-2137-D9BF-8CFA7EA58721}"/>
              </a:ext>
            </a:extLst>
          </p:cNvPr>
          <p:cNvSpPr txBox="1"/>
          <p:nvPr/>
        </p:nvSpPr>
        <p:spPr>
          <a:xfrm>
            <a:off x="3047999" y="4884708"/>
            <a:ext cx="2133601"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Arteriovenöses</a:t>
            </a:r>
            <a:r>
              <a:rPr lang="en-US" sz="1400" dirty="0">
                <a:solidFill>
                  <a:schemeClr val="bg1">
                    <a:lumMod val="75000"/>
                  </a:schemeClr>
                </a:solidFill>
              </a:rPr>
              <a:t> </a:t>
            </a:r>
            <a:r>
              <a:rPr lang="en-US" sz="1400" dirty="0" err="1">
                <a:solidFill>
                  <a:schemeClr val="bg1">
                    <a:lumMod val="75000"/>
                  </a:schemeClr>
                </a:solidFill>
              </a:rPr>
              <a:t>Kreuzungszeichen</a:t>
            </a:r>
            <a:endParaRPr lang="de-DE" sz="1400" noProof="0" dirty="0">
              <a:solidFill>
                <a:schemeClr val="bg1">
                  <a:lumMod val="75000"/>
                </a:schemeClr>
              </a:solidFill>
            </a:endParaRPr>
          </a:p>
        </p:txBody>
      </p:sp>
      <p:sp>
        <p:nvSpPr>
          <p:cNvPr id="26" name="TextBox 36">
            <a:extLst>
              <a:ext uri="{FF2B5EF4-FFF2-40B4-BE49-F238E27FC236}">
                <a16:creationId xmlns:a16="http://schemas.microsoft.com/office/drawing/2014/main" id="{CDE84164-CC77-4888-ECAB-CA5B13C78347}"/>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Netzhaut</a:t>
            </a:r>
            <a:r>
              <a:rPr lang="en-US" sz="1400" dirty="0">
                <a:solidFill>
                  <a:schemeClr val="bg1">
                    <a:lumMod val="75000"/>
                  </a:schemeClr>
                </a:solidFill>
              </a:rPr>
              <a:t>-</a:t>
            </a:r>
          </a:p>
          <a:p>
            <a:pPr algn="ctr">
              <a:lnSpc>
                <a:spcPts val="1500"/>
              </a:lnSpc>
            </a:pPr>
            <a:r>
              <a:rPr lang="en-US" sz="1400" dirty="0" err="1">
                <a:solidFill>
                  <a:schemeClr val="bg1">
                    <a:lumMod val="75000"/>
                  </a:schemeClr>
                </a:solidFill>
              </a:rPr>
              <a:t>blutungen</a:t>
            </a:r>
            <a:endParaRPr lang="de-DE" sz="1400" noProof="0" dirty="0">
              <a:solidFill>
                <a:schemeClr val="bg1">
                  <a:lumMod val="75000"/>
                </a:schemeClr>
              </a:solidFill>
            </a:endParaRPr>
          </a:p>
        </p:txBody>
      </p:sp>
      <p:sp>
        <p:nvSpPr>
          <p:cNvPr id="27" name="TextBox 7">
            <a:extLst>
              <a:ext uri="{FF2B5EF4-FFF2-40B4-BE49-F238E27FC236}">
                <a16:creationId xmlns:a16="http://schemas.microsoft.com/office/drawing/2014/main" id="{F03ADAE0-D1A3-38FF-3EC5-522D80676038}"/>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30" name="TextBox 8">
            <a:extLst>
              <a:ext uri="{FF2B5EF4-FFF2-40B4-BE49-F238E27FC236}">
                <a16:creationId xmlns:a16="http://schemas.microsoft.com/office/drawing/2014/main" id="{3967B13C-90B8-4476-181D-03E05FBFB0F6}"/>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cxnSp>
        <p:nvCxnSpPr>
          <p:cNvPr id="31" name="Straight Arrow Connector 21">
            <a:extLst>
              <a:ext uri="{FF2B5EF4-FFF2-40B4-BE49-F238E27FC236}">
                <a16:creationId xmlns:a16="http://schemas.microsoft.com/office/drawing/2014/main" id="{16788624-0ABC-DFB2-C29D-854A3FD2D964}"/>
              </a:ext>
            </a:extLst>
          </p:cNvPr>
          <p:cNvCxnSpPr>
            <a:cxnSpLocks/>
            <a:endCxn id="30"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22">
            <a:extLst>
              <a:ext uri="{FF2B5EF4-FFF2-40B4-BE49-F238E27FC236}">
                <a16:creationId xmlns:a16="http://schemas.microsoft.com/office/drawing/2014/main" id="{23CBC3B8-B3A9-FA4E-9A6A-D4C6522539C1}"/>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35" name="TextBox 27">
            <a:extLst>
              <a:ext uri="{FF2B5EF4-FFF2-40B4-BE49-F238E27FC236}">
                <a16:creationId xmlns:a16="http://schemas.microsoft.com/office/drawing/2014/main" id="{3258A3BC-86ED-39F5-A8DB-23F21714A900}"/>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cxnSp>
        <p:nvCxnSpPr>
          <p:cNvPr id="36" name="Straight Arrow Connector 39">
            <a:extLst>
              <a:ext uri="{FF2B5EF4-FFF2-40B4-BE49-F238E27FC236}">
                <a16:creationId xmlns:a16="http://schemas.microsoft.com/office/drawing/2014/main" id="{FB870332-24AE-306A-66AC-006FB938DF79}"/>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2">
            <a:extLst>
              <a:ext uri="{FF2B5EF4-FFF2-40B4-BE49-F238E27FC236}">
                <a16:creationId xmlns:a16="http://schemas.microsoft.com/office/drawing/2014/main" id="{4754B0E4-94D6-D241-A9A7-CFA7960F5C82}"/>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sp>
        <p:nvSpPr>
          <p:cNvPr id="38" name="TextBox 12">
            <a:extLst>
              <a:ext uri="{FF2B5EF4-FFF2-40B4-BE49-F238E27FC236}">
                <a16:creationId xmlns:a16="http://schemas.microsoft.com/office/drawing/2014/main" id="{74415340-8C96-E668-2742-AC313D01EF34}"/>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dirty="0">
                <a:solidFill>
                  <a:schemeClr val="bg1">
                    <a:lumMod val="75000"/>
                  </a:schemeClr>
                </a:solidFill>
              </a:rPr>
              <a:t>Welcher Prozess vermittelt die durch </a:t>
            </a:r>
            <a:r>
              <a:rPr lang="de-DE" sz="1600" b="1" dirty="0">
                <a:solidFill>
                  <a:schemeClr val="bg1">
                    <a:lumMod val="75000"/>
                  </a:schemeClr>
                </a:solidFill>
              </a:rPr>
              <a:t>chronische </a:t>
            </a:r>
            <a:r>
              <a:rPr lang="de-DE" sz="1600" i="1" dirty="0">
                <a:solidFill>
                  <a:schemeClr val="bg1">
                    <a:lumMod val="75000"/>
                  </a:schemeClr>
                </a:solidFill>
              </a:rPr>
              <a:t>HTN verursachten Schäden?</a:t>
            </a:r>
          </a:p>
        </p:txBody>
      </p:sp>
      <p:cxnSp>
        <p:nvCxnSpPr>
          <p:cNvPr id="39" name="Straight Arrow Connector 10">
            <a:extLst>
              <a:ext uri="{FF2B5EF4-FFF2-40B4-BE49-F238E27FC236}">
                <a16:creationId xmlns:a16="http://schemas.microsoft.com/office/drawing/2014/main" id="{D6B1F66D-C595-F91F-AAC8-6C4B8B1CAA36}"/>
              </a:ext>
            </a:extLst>
          </p:cNvPr>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13">
            <a:extLst>
              <a:ext uri="{FF2B5EF4-FFF2-40B4-BE49-F238E27FC236}">
                <a16:creationId xmlns:a16="http://schemas.microsoft.com/office/drawing/2014/main" id="{D4A73D8C-F9A6-6535-148E-D6E76662643C}"/>
              </a:ext>
            </a:extLst>
          </p:cNvPr>
          <p:cNvCxnSpPr>
            <a:cxnSpLocks/>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14">
            <a:extLst>
              <a:ext uri="{FF2B5EF4-FFF2-40B4-BE49-F238E27FC236}">
                <a16:creationId xmlns:a16="http://schemas.microsoft.com/office/drawing/2014/main" id="{DE422DB7-91C5-4DE5-BCCF-86194EEF9D32}"/>
              </a:ext>
            </a:extLst>
          </p:cNvPr>
          <p:cNvCxnSpPr>
            <a:cxnSpLocks/>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15">
            <a:extLst>
              <a:ext uri="{FF2B5EF4-FFF2-40B4-BE49-F238E27FC236}">
                <a16:creationId xmlns:a16="http://schemas.microsoft.com/office/drawing/2014/main" id="{6CACA490-C7C3-03A8-C143-E776B70FE994}"/>
              </a:ext>
            </a:extLst>
          </p:cNvPr>
          <p:cNvCxnSpPr>
            <a:cxnSpLocks/>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16">
            <a:extLst>
              <a:ext uri="{FF2B5EF4-FFF2-40B4-BE49-F238E27FC236}">
                <a16:creationId xmlns:a16="http://schemas.microsoft.com/office/drawing/2014/main" id="{9798EB9E-C279-8D9E-2A4E-68E4498136CA}"/>
              </a:ext>
            </a:extLst>
          </p:cNvPr>
          <p:cNvCxnSpPr>
            <a:cxnSpLocks/>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18">
            <a:extLst>
              <a:ext uri="{FF2B5EF4-FFF2-40B4-BE49-F238E27FC236}">
                <a16:creationId xmlns:a16="http://schemas.microsoft.com/office/drawing/2014/main" id="{BD42EDF3-45D5-67BB-3ED5-83137CEFFED2}"/>
              </a:ext>
            </a:extLst>
          </p:cNvPr>
          <p:cNvCxnSpPr>
            <a:cxnSpLocks/>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25">
            <a:extLst>
              <a:ext uri="{FF2B5EF4-FFF2-40B4-BE49-F238E27FC236}">
                <a16:creationId xmlns:a16="http://schemas.microsoft.com/office/drawing/2014/main" id="{85C1E788-5622-10E1-54CD-8D777F81F3A3}"/>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chemeClr val="bg1">
                    <a:lumMod val="75000"/>
                  </a:schemeClr>
                </a:solidFill>
              </a:rPr>
              <a:t>Arteriolen-verengung</a:t>
            </a:r>
            <a:endParaRPr lang="de-DE" sz="1400" noProof="0" dirty="0">
              <a:solidFill>
                <a:schemeClr val="bg1">
                  <a:lumMod val="75000"/>
                </a:schemeClr>
              </a:solidFill>
            </a:endParaRPr>
          </a:p>
        </p:txBody>
      </p:sp>
      <p:sp>
        <p:nvSpPr>
          <p:cNvPr id="53" name="TextBox 35">
            <a:extLst>
              <a:ext uri="{FF2B5EF4-FFF2-40B4-BE49-F238E27FC236}">
                <a16:creationId xmlns:a16="http://schemas.microsoft.com/office/drawing/2014/main" id="{420DD64D-F30F-775D-2459-8B4AFA068058}"/>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chemeClr val="bg1">
                    <a:lumMod val="75000"/>
                  </a:schemeClr>
                </a:solidFill>
              </a:rPr>
              <a:t>Mikroaneurysmen</a:t>
            </a:r>
            <a:endParaRPr lang="de-DE" sz="1400" noProof="0" dirty="0">
              <a:solidFill>
                <a:schemeClr val="bg1">
                  <a:lumMod val="75000"/>
                </a:schemeClr>
              </a:solidFill>
            </a:endParaRPr>
          </a:p>
        </p:txBody>
      </p:sp>
      <p:sp>
        <p:nvSpPr>
          <p:cNvPr id="55" name="TextBox 37">
            <a:extLst>
              <a:ext uri="{FF2B5EF4-FFF2-40B4-BE49-F238E27FC236}">
                <a16:creationId xmlns:a16="http://schemas.microsoft.com/office/drawing/2014/main" id="{773BA916-C99C-9D5D-2F3E-24A053546E4B}"/>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chemeClr val="bg1">
                    <a:lumMod val="75000"/>
                  </a:schemeClr>
                </a:solidFill>
              </a:rPr>
              <a:t>Neovaskularisationen</a:t>
            </a:r>
            <a:endParaRPr lang="de-DE" sz="1400" noProof="0" dirty="0">
              <a:solidFill>
                <a:schemeClr val="bg1">
                  <a:lumMod val="75000"/>
                </a:schemeClr>
              </a:solidFill>
            </a:endParaRPr>
          </a:p>
        </p:txBody>
      </p:sp>
      <p:sp>
        <p:nvSpPr>
          <p:cNvPr id="56" name="TextBox 71">
            <a:extLst>
              <a:ext uri="{FF2B5EF4-FFF2-40B4-BE49-F238E27FC236}">
                <a16:creationId xmlns:a16="http://schemas.microsoft.com/office/drawing/2014/main" id="{55CB1C91-D80F-E5C7-D448-7F68B4FBF3FB}"/>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chemeClr val="bg1">
                    <a:lumMod val="75000"/>
                  </a:schemeClr>
                </a:solidFill>
              </a:rPr>
              <a:t>Cotton-Wool-Herde</a:t>
            </a:r>
            <a:endParaRPr lang="de-DE" sz="1400" noProof="0" dirty="0">
              <a:solidFill>
                <a:schemeClr val="bg1">
                  <a:lumMod val="75000"/>
                </a:schemeClr>
              </a:solidFill>
            </a:endParaRP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53</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noProof="0" dirty="0">
                <a:solidFill>
                  <a:schemeClr val="bg1">
                    <a:lumMod val="75000"/>
                  </a:schemeClr>
                </a:solidFill>
              </a:rPr>
              <a:t>Choroidopathie und </a:t>
            </a:r>
            <a:r>
              <a:rPr lang="de-DE" sz="1600" b="1" noProof="0" dirty="0">
                <a:solidFill>
                  <a:srgbClr val="0000FF"/>
                </a:solidFill>
              </a:rPr>
              <a:t>Optikusneuropathie</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43" name="TextBox 42">
            <a:extLst>
              <a:ext uri="{FF2B5EF4-FFF2-40B4-BE49-F238E27FC236}">
                <a16:creationId xmlns:a16="http://schemas.microsoft.com/office/drawing/2014/main" id="{81B8A694-7D72-4C5B-80B6-C8841A4B5A84}"/>
              </a:ext>
            </a:extLst>
          </p:cNvPr>
          <p:cNvSpPr txBox="1"/>
          <p:nvPr/>
        </p:nvSpPr>
        <p:spPr>
          <a:xfrm>
            <a:off x="3459447" y="4724400"/>
            <a:ext cx="5577168" cy="1749197"/>
          </a:xfrm>
          <a:prstGeom prst="rect">
            <a:avLst/>
          </a:prstGeom>
          <a:solidFill>
            <a:srgbClr val="FFFF00"/>
          </a:solidFill>
        </p:spPr>
        <p:txBody>
          <a:bodyPr wrap="square" lIns="25400" tIns="12700" rIns="25400" bIns="12700" rtlCol="0">
            <a:spAutoFit/>
          </a:bodyPr>
          <a:lstStyle/>
          <a:p>
            <a:r>
              <a:rPr lang="de-DE" sz="1600" i="1" noProof="0" dirty="0">
                <a:solidFill>
                  <a:srgbClr val="0000FF"/>
                </a:solidFill>
              </a:rPr>
              <a:t>Wie sehen die ophthalmoskopischen Befunde bei einer hypertensiven Optikusneuropathie aus?</a:t>
            </a:r>
          </a:p>
          <a:p>
            <a:r>
              <a:rPr lang="de-DE" sz="1600" noProof="0" dirty="0">
                <a:solidFill>
                  <a:srgbClr val="0000FF"/>
                </a:solidFill>
              </a:rPr>
              <a:t>--Peripapilläre Blutungen</a:t>
            </a:r>
          </a:p>
          <a:p>
            <a:r>
              <a:rPr lang="de-DE" sz="1600" noProof="0" dirty="0">
                <a:solidFill>
                  <a:srgbClr val="0000FF"/>
                </a:solidFill>
              </a:rPr>
              <a:t>--Unscharfe Abgrenzung des Papillenrandes</a:t>
            </a:r>
          </a:p>
          <a:p>
            <a:r>
              <a:rPr lang="de-DE" sz="1600" noProof="0" dirty="0">
                <a:solidFill>
                  <a:srgbClr val="0000FF"/>
                </a:solidFill>
              </a:rPr>
              <a:t>--Papillenödem</a:t>
            </a:r>
          </a:p>
          <a:p>
            <a:r>
              <a:rPr lang="de-DE" sz="1600" noProof="0" dirty="0">
                <a:solidFill>
                  <a:srgbClr val="0000FF"/>
                </a:solidFill>
              </a:rPr>
              <a:t>--Makuläres Exsudat (möglicherweise in einer „Stern“-Konfiguration)</a:t>
            </a:r>
          </a:p>
        </p:txBody>
      </p:sp>
    </p:spTree>
    <p:extLst>
      <p:ext uri="{BB962C8B-B14F-4D97-AF65-F5344CB8AC3E}">
        <p14:creationId xmlns:p14="http://schemas.microsoft.com/office/powerpoint/2010/main" val="11147655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54</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28" name="TextBox 27">
            <a:extLst>
              <a:ext uri="{FF2B5EF4-FFF2-40B4-BE49-F238E27FC236}">
                <a16:creationId xmlns:a16="http://schemas.microsoft.com/office/drawing/2014/main" id="{30A6DC14-B23F-45DD-A499-6B617E3C289C}"/>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noProof="0" dirty="0">
                <a:solidFill>
                  <a:schemeClr val="bg1">
                    <a:lumMod val="75000"/>
                  </a:schemeClr>
                </a:solidFill>
              </a:rPr>
              <a:t>Choroidopathie und </a:t>
            </a:r>
            <a:r>
              <a:rPr lang="de-DE" sz="1600" b="1" noProof="0" dirty="0">
                <a:solidFill>
                  <a:srgbClr val="0000FF"/>
                </a:solidFill>
              </a:rPr>
              <a:t>Optikusneuropathie</a:t>
            </a:r>
          </a:p>
        </p:txBody>
      </p:sp>
      <p:sp>
        <p:nvSpPr>
          <p:cNvPr id="26" name="TextBox 25">
            <a:extLst>
              <a:ext uri="{FF2B5EF4-FFF2-40B4-BE49-F238E27FC236}">
                <a16:creationId xmlns:a16="http://schemas.microsoft.com/office/drawing/2014/main" id="{CDF07434-32B5-419D-9B3F-11C02D0B805A}"/>
              </a:ext>
            </a:extLst>
          </p:cNvPr>
          <p:cNvSpPr txBox="1"/>
          <p:nvPr/>
        </p:nvSpPr>
        <p:spPr>
          <a:xfrm>
            <a:off x="76200" y="4876800"/>
            <a:ext cx="970137"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Arterioläre</a:t>
            </a:r>
          </a:p>
          <a:p>
            <a:pPr algn="ctr">
              <a:lnSpc>
                <a:spcPts val="1500"/>
              </a:lnSpc>
            </a:pPr>
            <a:r>
              <a:rPr lang="de-DE" sz="1200" noProof="0" dirty="0">
                <a:solidFill>
                  <a:schemeClr val="bg1">
                    <a:lumMod val="75000"/>
                  </a:schemeClr>
                </a:solidFill>
              </a:rPr>
              <a:t>Verengung</a:t>
            </a:r>
          </a:p>
        </p:txBody>
      </p:sp>
      <p:sp>
        <p:nvSpPr>
          <p:cNvPr id="36" name="TextBox 35">
            <a:extLst>
              <a:ext uri="{FF2B5EF4-FFF2-40B4-BE49-F238E27FC236}">
                <a16:creationId xmlns:a16="http://schemas.microsoft.com/office/drawing/2014/main" id="{5D286655-857D-4B39-84CC-E1821E23A304}"/>
              </a:ext>
            </a:extLst>
          </p:cNvPr>
          <p:cNvSpPr txBox="1"/>
          <p:nvPr/>
        </p:nvSpPr>
        <p:spPr>
          <a:xfrm>
            <a:off x="102674" y="6338549"/>
            <a:ext cx="1497526" cy="307777"/>
          </a:xfrm>
          <a:prstGeom prst="rect">
            <a:avLst/>
          </a:prstGeom>
          <a:noFill/>
        </p:spPr>
        <p:txBody>
          <a:bodyPr wrap="square" lIns="25400" tIns="12700" rIns="25400" bIns="12700" rtlCol="0">
            <a:spAutoFit/>
          </a:bodyPr>
          <a:lstStyle/>
          <a:p>
            <a:pPr algn="ctr"/>
            <a:r>
              <a:rPr lang="de-DE" sz="1200" noProof="0" dirty="0">
                <a:solidFill>
                  <a:schemeClr val="bg1">
                    <a:lumMod val="75000"/>
                  </a:schemeClr>
                </a:solidFill>
              </a:rPr>
              <a:t>Mikroaneurysmen</a:t>
            </a:r>
          </a:p>
        </p:txBody>
      </p:sp>
      <p:sp>
        <p:nvSpPr>
          <p:cNvPr id="37" name="TextBox 36">
            <a:extLst>
              <a:ext uri="{FF2B5EF4-FFF2-40B4-BE49-F238E27FC236}">
                <a16:creationId xmlns:a16="http://schemas.microsoft.com/office/drawing/2014/main" id="{63299B8B-499C-4BEB-B366-FAAB813038F5}"/>
              </a:ext>
            </a:extLst>
          </p:cNvPr>
          <p:cNvSpPr txBox="1"/>
          <p:nvPr/>
        </p:nvSpPr>
        <p:spPr>
          <a:xfrm>
            <a:off x="0" y="5486400"/>
            <a:ext cx="1237838"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Retinale</a:t>
            </a:r>
          </a:p>
          <a:p>
            <a:pPr algn="ctr">
              <a:lnSpc>
                <a:spcPts val="1500"/>
              </a:lnSpc>
            </a:pPr>
            <a:r>
              <a:rPr lang="de-DE" sz="1200" noProof="0" dirty="0">
                <a:solidFill>
                  <a:schemeClr val="bg1">
                    <a:lumMod val="75000"/>
                  </a:schemeClr>
                </a:solidFill>
              </a:rPr>
              <a:t>Blutungen</a:t>
            </a:r>
          </a:p>
        </p:txBody>
      </p:sp>
      <p:sp>
        <p:nvSpPr>
          <p:cNvPr id="38" name="TextBox 37">
            <a:extLst>
              <a:ext uri="{FF2B5EF4-FFF2-40B4-BE49-F238E27FC236}">
                <a16:creationId xmlns:a16="http://schemas.microsoft.com/office/drawing/2014/main" id="{5F7424A3-1A1D-4BE1-8F74-28DA3E134E30}"/>
              </a:ext>
            </a:extLst>
          </p:cNvPr>
          <p:cNvSpPr txBox="1"/>
          <p:nvPr/>
        </p:nvSpPr>
        <p:spPr>
          <a:xfrm>
            <a:off x="2514600" y="6324600"/>
            <a:ext cx="1697901" cy="307777"/>
          </a:xfrm>
          <a:prstGeom prst="rect">
            <a:avLst/>
          </a:prstGeom>
          <a:noFill/>
        </p:spPr>
        <p:txBody>
          <a:bodyPr wrap="square" lIns="25400" tIns="12700" rIns="25400" bIns="12700" rtlCol="0">
            <a:spAutoFit/>
          </a:bodyPr>
          <a:lstStyle/>
          <a:p>
            <a:pPr algn="ctr"/>
            <a:r>
              <a:rPr lang="de-DE" sz="1200" noProof="0" dirty="0">
                <a:solidFill>
                  <a:schemeClr val="bg1">
                    <a:lumMod val="75000"/>
                  </a:schemeClr>
                </a:solidFill>
              </a:rPr>
              <a:t>Neovaskularisation</a:t>
            </a:r>
          </a:p>
        </p:txBody>
      </p:sp>
      <p:cxnSp>
        <p:nvCxnSpPr>
          <p:cNvPr id="40" name="Straight Arrow Connector 39">
            <a:extLst>
              <a:ext uri="{FF2B5EF4-FFF2-40B4-BE49-F238E27FC236}">
                <a16:creationId xmlns:a16="http://schemas.microsoft.com/office/drawing/2014/main" id="{0E15A671-AF69-4807-B3BD-E4DBBAB2C1D5}"/>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61309F6-143D-4F5B-BDC8-AE5C411A00DE}"/>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BA47095E-D2AC-4268-AB70-34204A91496D}"/>
              </a:ext>
            </a:extLst>
          </p:cNvPr>
          <p:cNvCxnSpPr>
            <a:stCxn id="28" idx="2"/>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6193A197-86AF-481D-9814-E546B363502D}"/>
              </a:ext>
            </a:extLst>
          </p:cNvPr>
          <p:cNvCxnSpPr>
            <a:cxnSpLocks/>
            <a:stCxn id="28" idx="2"/>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9E13192A-9770-49C2-A1BD-6F7646070D6F}"/>
              </a:ext>
            </a:extLst>
          </p:cNvPr>
          <p:cNvCxnSpPr>
            <a:cxnSpLocks/>
            <a:stCxn id="28" idx="2"/>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AB5C244A-A78D-4086-B1D7-97BF1AE8EB92}"/>
              </a:ext>
            </a:extLst>
          </p:cNvPr>
          <p:cNvCxnSpPr>
            <a:cxnSpLocks/>
            <a:stCxn id="28" idx="2"/>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26726DB3-263C-430A-A80F-F4F7D3D5AA3C}"/>
              </a:ext>
            </a:extLst>
          </p:cNvPr>
          <p:cNvCxnSpPr>
            <a:cxnSpLocks/>
            <a:stCxn id="28" idx="2"/>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1DF67A9F-F778-4A62-9736-4547ED887DDA}"/>
              </a:ext>
            </a:extLst>
          </p:cNvPr>
          <p:cNvSpPr txBox="1"/>
          <p:nvPr/>
        </p:nvSpPr>
        <p:spPr>
          <a:xfrm>
            <a:off x="3048000" y="4884708"/>
            <a:ext cx="742512"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A-V</a:t>
            </a:r>
          </a:p>
          <a:p>
            <a:pPr algn="ctr">
              <a:lnSpc>
                <a:spcPts val="1500"/>
              </a:lnSpc>
            </a:pPr>
            <a:r>
              <a:rPr lang="de-DE" sz="1200" noProof="0" dirty="0">
                <a:solidFill>
                  <a:schemeClr val="bg1">
                    <a:lumMod val="75000"/>
                  </a:schemeClr>
                </a:solidFill>
              </a:rPr>
              <a:t>Einschnitt</a:t>
            </a:r>
          </a:p>
        </p:txBody>
      </p:sp>
      <p:cxnSp>
        <p:nvCxnSpPr>
          <p:cNvPr id="69" name="Straight Arrow Connector 68">
            <a:extLst>
              <a:ext uri="{FF2B5EF4-FFF2-40B4-BE49-F238E27FC236}">
                <a16:creationId xmlns:a16="http://schemas.microsoft.com/office/drawing/2014/main" id="{36D26F5B-56DC-4DF0-8B4E-1D23B8A6745F}"/>
              </a:ext>
            </a:extLst>
          </p:cNvPr>
          <p:cNvCxnSpPr>
            <a:cxnSpLocks/>
            <a:stCxn id="28" idx="2"/>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DE4A4574-1150-4722-8289-6C3E0E8CC84B}"/>
              </a:ext>
            </a:extLst>
          </p:cNvPr>
          <p:cNvSpPr txBox="1"/>
          <p:nvPr/>
        </p:nvSpPr>
        <p:spPr>
          <a:xfrm>
            <a:off x="3007548" y="5494698"/>
            <a:ext cx="1031052"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Baumwoll-</a:t>
            </a:r>
          </a:p>
          <a:p>
            <a:pPr algn="ctr">
              <a:lnSpc>
                <a:spcPts val="1500"/>
              </a:lnSpc>
            </a:pPr>
            <a:r>
              <a:rPr lang="de-DE" sz="1200" noProof="0" dirty="0">
                <a:solidFill>
                  <a:schemeClr val="bg1">
                    <a:lumMod val="75000"/>
                  </a:schemeClr>
                </a:solidFill>
              </a:rPr>
              <a:t>Wollflecken</a:t>
            </a:r>
          </a:p>
        </p:txBody>
      </p: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43" name="TextBox 42">
            <a:extLst>
              <a:ext uri="{FF2B5EF4-FFF2-40B4-BE49-F238E27FC236}">
                <a16:creationId xmlns:a16="http://schemas.microsoft.com/office/drawing/2014/main" id="{81B8A694-7D72-4C5B-80B6-C8841A4B5A84}"/>
              </a:ext>
            </a:extLst>
          </p:cNvPr>
          <p:cNvSpPr txBox="1"/>
          <p:nvPr/>
        </p:nvSpPr>
        <p:spPr>
          <a:xfrm>
            <a:off x="3459447" y="4724400"/>
            <a:ext cx="5577168" cy="1749197"/>
          </a:xfrm>
          <a:prstGeom prst="rect">
            <a:avLst/>
          </a:prstGeom>
          <a:solidFill>
            <a:srgbClr val="FFFF00"/>
          </a:solidFill>
        </p:spPr>
        <p:txBody>
          <a:bodyPr wrap="square" lIns="25400" tIns="12700" rIns="25400" bIns="12700" rtlCol="0">
            <a:spAutoFit/>
          </a:bodyPr>
          <a:lstStyle/>
          <a:p>
            <a:r>
              <a:rPr lang="de-DE" sz="1600" i="1" noProof="0" dirty="0">
                <a:solidFill>
                  <a:schemeClr val="bg1">
                    <a:lumMod val="65000"/>
                  </a:schemeClr>
                </a:solidFill>
              </a:rPr>
              <a:t>Wie sehen die ophthalmoskopischen Befunde bei einer hypertensiven Optikusneuropathie aus?</a:t>
            </a:r>
          </a:p>
          <a:p>
            <a:r>
              <a:rPr lang="de-DE" sz="1600" noProof="0" dirty="0">
                <a:solidFill>
                  <a:schemeClr val="bg1">
                    <a:lumMod val="65000"/>
                  </a:schemeClr>
                </a:solidFill>
              </a:rPr>
              <a:t>--Peripapilläre Blutungen</a:t>
            </a:r>
          </a:p>
          <a:p>
            <a:r>
              <a:rPr lang="de-DE" sz="1600" noProof="0" dirty="0">
                <a:solidFill>
                  <a:schemeClr val="bg1">
                    <a:lumMod val="65000"/>
                  </a:schemeClr>
                </a:solidFill>
              </a:rPr>
              <a:t>--Unscharfe Abgrenzung des Papillenrandes</a:t>
            </a:r>
          </a:p>
          <a:p>
            <a:r>
              <a:rPr lang="de-DE" sz="1600" b="1" noProof="0" dirty="0">
                <a:solidFill>
                  <a:srgbClr val="0000FF"/>
                </a:solidFill>
              </a:rPr>
              <a:t>--Papillenödem</a:t>
            </a:r>
          </a:p>
          <a:p>
            <a:r>
              <a:rPr lang="de-DE" sz="1600" b="1" noProof="0" dirty="0">
                <a:solidFill>
                  <a:srgbClr val="0000FF"/>
                </a:solidFill>
              </a:rPr>
              <a:t>--Makuläres Exsudat (möglicherweise in einer „Stern“-Konfiguration)</a:t>
            </a:r>
          </a:p>
        </p:txBody>
      </p:sp>
      <p:sp>
        <p:nvSpPr>
          <p:cNvPr id="2" name="Left Brace 1">
            <a:extLst>
              <a:ext uri="{FF2B5EF4-FFF2-40B4-BE49-F238E27FC236}">
                <a16:creationId xmlns:a16="http://schemas.microsoft.com/office/drawing/2014/main" id="{125CA6C7-2923-467C-985A-29D1AF45B533}"/>
              </a:ext>
            </a:extLst>
          </p:cNvPr>
          <p:cNvSpPr/>
          <p:nvPr/>
        </p:nvSpPr>
        <p:spPr>
          <a:xfrm>
            <a:off x="3324325" y="5742004"/>
            <a:ext cx="198749" cy="532189"/>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noProof="0" dirty="0"/>
          </a:p>
        </p:txBody>
      </p:sp>
      <p:sp>
        <p:nvSpPr>
          <p:cNvPr id="3" name="TextBox 2">
            <a:extLst>
              <a:ext uri="{FF2B5EF4-FFF2-40B4-BE49-F238E27FC236}">
                <a16:creationId xmlns:a16="http://schemas.microsoft.com/office/drawing/2014/main" id="{67B311DB-4102-4F24-9D17-A5C79DDA4E29}"/>
              </a:ext>
            </a:extLst>
          </p:cNvPr>
          <p:cNvSpPr txBox="1"/>
          <p:nvPr/>
        </p:nvSpPr>
        <p:spPr>
          <a:xfrm>
            <a:off x="102674" y="5013471"/>
            <a:ext cx="3277025" cy="1749197"/>
          </a:xfrm>
          <a:prstGeom prst="rect">
            <a:avLst/>
          </a:prstGeom>
          <a:solidFill>
            <a:srgbClr val="00B0F0"/>
          </a:solidFill>
        </p:spPr>
        <p:txBody>
          <a:bodyPr wrap="square" lIns="25400" tIns="12700" rIns="25400" bIns="12700" rtlCol="0">
            <a:spAutoFit/>
          </a:bodyPr>
          <a:lstStyle/>
          <a:p>
            <a:r>
              <a:rPr lang="de-DE" sz="1400" i="1" noProof="0" dirty="0"/>
              <a:t>„Papillenödem mit makulärem Stern“ – welche Erkrankung wird damit bezeichnet?</a:t>
            </a:r>
            <a:endParaRPr lang="de-DE" sz="1400" i="1" noProof="0" dirty="0">
              <a:solidFill>
                <a:srgbClr val="00B0F0"/>
              </a:solidFill>
            </a:endParaRPr>
          </a:p>
          <a:p>
            <a:r>
              <a:rPr lang="de-DE" sz="1400" b="1" noProof="0" dirty="0">
                <a:solidFill>
                  <a:srgbClr val="00B0F0"/>
                </a:solidFill>
              </a:rPr>
              <a:t>Neuroretinitis</a:t>
            </a:r>
          </a:p>
          <a:p>
            <a:endParaRPr lang="de-DE" sz="1400" i="1" noProof="0" dirty="0">
              <a:solidFill>
                <a:srgbClr val="00B0F0"/>
              </a:solidFill>
            </a:endParaRPr>
          </a:p>
          <a:p>
            <a:r>
              <a:rPr lang="de-DE" sz="1400" i="1" noProof="0" dirty="0">
                <a:solidFill>
                  <a:srgbClr val="00B0F0"/>
                </a:solidFill>
              </a:rPr>
              <a:t>Was ist die häufigste Ursache für eine Neuroretinitis?</a:t>
            </a:r>
          </a:p>
          <a:p>
            <a:r>
              <a:rPr lang="de-DE" sz="1400" noProof="0" dirty="0">
                <a:solidFill>
                  <a:srgbClr val="00B0F0"/>
                </a:solidFill>
              </a:rPr>
              <a:t>Katzenkratzkrankheit (CSD)</a:t>
            </a:r>
          </a:p>
        </p:txBody>
      </p:sp>
    </p:spTree>
    <p:extLst>
      <p:ext uri="{BB962C8B-B14F-4D97-AF65-F5344CB8AC3E}">
        <p14:creationId xmlns:p14="http://schemas.microsoft.com/office/powerpoint/2010/main" val="5233176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55</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28" name="TextBox 27">
            <a:extLst>
              <a:ext uri="{FF2B5EF4-FFF2-40B4-BE49-F238E27FC236}">
                <a16:creationId xmlns:a16="http://schemas.microsoft.com/office/drawing/2014/main" id="{30A6DC14-B23F-45DD-A499-6B617E3C289C}"/>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noProof="0" dirty="0">
                <a:solidFill>
                  <a:schemeClr val="bg1">
                    <a:lumMod val="75000"/>
                  </a:schemeClr>
                </a:solidFill>
              </a:rPr>
              <a:t>Choroidopathie und </a:t>
            </a:r>
            <a:r>
              <a:rPr lang="de-DE" sz="1600" b="1" noProof="0" dirty="0">
                <a:solidFill>
                  <a:srgbClr val="0000FF"/>
                </a:solidFill>
              </a:rPr>
              <a:t>Optikusneuropathie</a:t>
            </a:r>
          </a:p>
        </p:txBody>
      </p:sp>
      <p:sp>
        <p:nvSpPr>
          <p:cNvPr id="26" name="TextBox 25">
            <a:extLst>
              <a:ext uri="{FF2B5EF4-FFF2-40B4-BE49-F238E27FC236}">
                <a16:creationId xmlns:a16="http://schemas.microsoft.com/office/drawing/2014/main" id="{CDF07434-32B5-419D-9B3F-11C02D0B805A}"/>
              </a:ext>
            </a:extLst>
          </p:cNvPr>
          <p:cNvSpPr txBox="1"/>
          <p:nvPr/>
        </p:nvSpPr>
        <p:spPr>
          <a:xfrm>
            <a:off x="76200" y="4876800"/>
            <a:ext cx="970137"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Arterioläre</a:t>
            </a:r>
          </a:p>
          <a:p>
            <a:pPr algn="ctr">
              <a:lnSpc>
                <a:spcPts val="1500"/>
              </a:lnSpc>
            </a:pPr>
            <a:r>
              <a:rPr lang="de-DE" sz="1200" noProof="0" dirty="0">
                <a:solidFill>
                  <a:schemeClr val="bg1">
                    <a:lumMod val="75000"/>
                  </a:schemeClr>
                </a:solidFill>
              </a:rPr>
              <a:t>Verengung</a:t>
            </a:r>
          </a:p>
        </p:txBody>
      </p:sp>
      <p:sp>
        <p:nvSpPr>
          <p:cNvPr id="36" name="TextBox 35">
            <a:extLst>
              <a:ext uri="{FF2B5EF4-FFF2-40B4-BE49-F238E27FC236}">
                <a16:creationId xmlns:a16="http://schemas.microsoft.com/office/drawing/2014/main" id="{5D286655-857D-4B39-84CC-E1821E23A304}"/>
              </a:ext>
            </a:extLst>
          </p:cNvPr>
          <p:cNvSpPr txBox="1"/>
          <p:nvPr/>
        </p:nvSpPr>
        <p:spPr>
          <a:xfrm>
            <a:off x="102674" y="6338549"/>
            <a:ext cx="1497526" cy="307777"/>
          </a:xfrm>
          <a:prstGeom prst="rect">
            <a:avLst/>
          </a:prstGeom>
          <a:noFill/>
        </p:spPr>
        <p:txBody>
          <a:bodyPr wrap="square" lIns="25400" tIns="12700" rIns="25400" bIns="12700" rtlCol="0">
            <a:spAutoFit/>
          </a:bodyPr>
          <a:lstStyle/>
          <a:p>
            <a:pPr algn="ctr"/>
            <a:r>
              <a:rPr lang="de-DE" sz="1200" noProof="0" dirty="0">
                <a:solidFill>
                  <a:schemeClr val="bg1">
                    <a:lumMod val="75000"/>
                  </a:schemeClr>
                </a:solidFill>
              </a:rPr>
              <a:t>Mikroaneurysmen</a:t>
            </a:r>
          </a:p>
        </p:txBody>
      </p:sp>
      <p:sp>
        <p:nvSpPr>
          <p:cNvPr id="37" name="TextBox 36">
            <a:extLst>
              <a:ext uri="{FF2B5EF4-FFF2-40B4-BE49-F238E27FC236}">
                <a16:creationId xmlns:a16="http://schemas.microsoft.com/office/drawing/2014/main" id="{63299B8B-499C-4BEB-B366-FAAB813038F5}"/>
              </a:ext>
            </a:extLst>
          </p:cNvPr>
          <p:cNvSpPr txBox="1"/>
          <p:nvPr/>
        </p:nvSpPr>
        <p:spPr>
          <a:xfrm>
            <a:off x="0" y="5486400"/>
            <a:ext cx="1237838"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Retinale</a:t>
            </a:r>
          </a:p>
          <a:p>
            <a:pPr algn="ctr">
              <a:lnSpc>
                <a:spcPts val="1500"/>
              </a:lnSpc>
            </a:pPr>
            <a:r>
              <a:rPr lang="de-DE" sz="1200" noProof="0" dirty="0">
                <a:solidFill>
                  <a:schemeClr val="bg1">
                    <a:lumMod val="75000"/>
                  </a:schemeClr>
                </a:solidFill>
              </a:rPr>
              <a:t>Blutungen</a:t>
            </a:r>
          </a:p>
        </p:txBody>
      </p:sp>
      <p:sp>
        <p:nvSpPr>
          <p:cNvPr id="38" name="TextBox 37">
            <a:extLst>
              <a:ext uri="{FF2B5EF4-FFF2-40B4-BE49-F238E27FC236}">
                <a16:creationId xmlns:a16="http://schemas.microsoft.com/office/drawing/2014/main" id="{5F7424A3-1A1D-4BE1-8F74-28DA3E134E30}"/>
              </a:ext>
            </a:extLst>
          </p:cNvPr>
          <p:cNvSpPr txBox="1"/>
          <p:nvPr/>
        </p:nvSpPr>
        <p:spPr>
          <a:xfrm>
            <a:off x="2514600" y="6324600"/>
            <a:ext cx="1697901" cy="307777"/>
          </a:xfrm>
          <a:prstGeom prst="rect">
            <a:avLst/>
          </a:prstGeom>
          <a:noFill/>
        </p:spPr>
        <p:txBody>
          <a:bodyPr wrap="square" lIns="25400" tIns="12700" rIns="25400" bIns="12700" rtlCol="0">
            <a:spAutoFit/>
          </a:bodyPr>
          <a:lstStyle/>
          <a:p>
            <a:pPr algn="ctr"/>
            <a:r>
              <a:rPr lang="de-DE" sz="1200" noProof="0" dirty="0">
                <a:solidFill>
                  <a:schemeClr val="bg1">
                    <a:lumMod val="75000"/>
                  </a:schemeClr>
                </a:solidFill>
              </a:rPr>
              <a:t>Neovaskularisation</a:t>
            </a:r>
          </a:p>
        </p:txBody>
      </p:sp>
      <p:cxnSp>
        <p:nvCxnSpPr>
          <p:cNvPr id="40" name="Straight Arrow Connector 39">
            <a:extLst>
              <a:ext uri="{FF2B5EF4-FFF2-40B4-BE49-F238E27FC236}">
                <a16:creationId xmlns:a16="http://schemas.microsoft.com/office/drawing/2014/main" id="{0E15A671-AF69-4807-B3BD-E4DBBAB2C1D5}"/>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61309F6-143D-4F5B-BDC8-AE5C411A00DE}"/>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BA47095E-D2AC-4268-AB70-34204A91496D}"/>
              </a:ext>
            </a:extLst>
          </p:cNvPr>
          <p:cNvCxnSpPr>
            <a:stCxn id="28" idx="2"/>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6193A197-86AF-481D-9814-E546B363502D}"/>
              </a:ext>
            </a:extLst>
          </p:cNvPr>
          <p:cNvCxnSpPr>
            <a:cxnSpLocks/>
            <a:stCxn id="28" idx="2"/>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9E13192A-9770-49C2-A1BD-6F7646070D6F}"/>
              </a:ext>
            </a:extLst>
          </p:cNvPr>
          <p:cNvCxnSpPr>
            <a:cxnSpLocks/>
            <a:stCxn id="28" idx="2"/>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AB5C244A-A78D-4086-B1D7-97BF1AE8EB92}"/>
              </a:ext>
            </a:extLst>
          </p:cNvPr>
          <p:cNvCxnSpPr>
            <a:cxnSpLocks/>
            <a:stCxn id="28" idx="2"/>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26726DB3-263C-430A-A80F-F4F7D3D5AA3C}"/>
              </a:ext>
            </a:extLst>
          </p:cNvPr>
          <p:cNvCxnSpPr>
            <a:cxnSpLocks/>
            <a:stCxn id="28" idx="2"/>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1DF67A9F-F778-4A62-9736-4547ED887DDA}"/>
              </a:ext>
            </a:extLst>
          </p:cNvPr>
          <p:cNvSpPr txBox="1"/>
          <p:nvPr/>
        </p:nvSpPr>
        <p:spPr>
          <a:xfrm>
            <a:off x="3048000" y="4884708"/>
            <a:ext cx="742512"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A-V</a:t>
            </a:r>
          </a:p>
          <a:p>
            <a:pPr algn="ctr">
              <a:lnSpc>
                <a:spcPts val="1500"/>
              </a:lnSpc>
            </a:pPr>
            <a:r>
              <a:rPr lang="de-DE" sz="1200" noProof="0" dirty="0">
                <a:solidFill>
                  <a:schemeClr val="bg1">
                    <a:lumMod val="75000"/>
                  </a:schemeClr>
                </a:solidFill>
              </a:rPr>
              <a:t>Einschnitt</a:t>
            </a:r>
          </a:p>
        </p:txBody>
      </p:sp>
      <p:cxnSp>
        <p:nvCxnSpPr>
          <p:cNvPr id="69" name="Straight Arrow Connector 68">
            <a:extLst>
              <a:ext uri="{FF2B5EF4-FFF2-40B4-BE49-F238E27FC236}">
                <a16:creationId xmlns:a16="http://schemas.microsoft.com/office/drawing/2014/main" id="{36D26F5B-56DC-4DF0-8B4E-1D23B8A6745F}"/>
              </a:ext>
            </a:extLst>
          </p:cNvPr>
          <p:cNvCxnSpPr>
            <a:cxnSpLocks/>
            <a:stCxn id="28" idx="2"/>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DE4A4574-1150-4722-8289-6C3E0E8CC84B}"/>
              </a:ext>
            </a:extLst>
          </p:cNvPr>
          <p:cNvSpPr txBox="1"/>
          <p:nvPr/>
        </p:nvSpPr>
        <p:spPr>
          <a:xfrm>
            <a:off x="3007548" y="5494698"/>
            <a:ext cx="1031052"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Baumwoll-</a:t>
            </a:r>
          </a:p>
          <a:p>
            <a:pPr algn="ctr">
              <a:lnSpc>
                <a:spcPts val="1500"/>
              </a:lnSpc>
            </a:pPr>
            <a:r>
              <a:rPr lang="de-DE" sz="1200" noProof="0" dirty="0">
                <a:solidFill>
                  <a:schemeClr val="bg1">
                    <a:lumMod val="75000"/>
                  </a:schemeClr>
                </a:solidFill>
              </a:rPr>
              <a:t>Wollflecken</a:t>
            </a:r>
          </a:p>
        </p:txBody>
      </p: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43" name="TextBox 42">
            <a:extLst>
              <a:ext uri="{FF2B5EF4-FFF2-40B4-BE49-F238E27FC236}">
                <a16:creationId xmlns:a16="http://schemas.microsoft.com/office/drawing/2014/main" id="{81B8A694-7D72-4C5B-80B6-C8841A4B5A84}"/>
              </a:ext>
            </a:extLst>
          </p:cNvPr>
          <p:cNvSpPr txBox="1"/>
          <p:nvPr/>
        </p:nvSpPr>
        <p:spPr>
          <a:xfrm>
            <a:off x="3459447" y="4724400"/>
            <a:ext cx="5577168" cy="1749197"/>
          </a:xfrm>
          <a:prstGeom prst="rect">
            <a:avLst/>
          </a:prstGeom>
          <a:solidFill>
            <a:srgbClr val="FFFF00"/>
          </a:solidFill>
        </p:spPr>
        <p:txBody>
          <a:bodyPr wrap="square" lIns="25400" tIns="12700" rIns="25400" bIns="12700" rtlCol="0">
            <a:spAutoFit/>
          </a:bodyPr>
          <a:lstStyle/>
          <a:p>
            <a:r>
              <a:rPr lang="de-DE" sz="1600" i="1" noProof="0" dirty="0">
                <a:solidFill>
                  <a:schemeClr val="bg1">
                    <a:lumMod val="65000"/>
                  </a:schemeClr>
                </a:solidFill>
              </a:rPr>
              <a:t>Wie sehen die ophthalmoskopischen Befunde bei einer hypertensiven Optikusneuropathie aus?</a:t>
            </a:r>
          </a:p>
          <a:p>
            <a:r>
              <a:rPr lang="de-DE" sz="1600" noProof="0" dirty="0">
                <a:solidFill>
                  <a:schemeClr val="bg1">
                    <a:lumMod val="65000"/>
                  </a:schemeClr>
                </a:solidFill>
              </a:rPr>
              <a:t>--Peripapilläre Blutungen</a:t>
            </a:r>
          </a:p>
          <a:p>
            <a:r>
              <a:rPr lang="de-DE" sz="1600" noProof="0" dirty="0">
                <a:solidFill>
                  <a:schemeClr val="bg1">
                    <a:lumMod val="65000"/>
                  </a:schemeClr>
                </a:solidFill>
              </a:rPr>
              <a:t>--Unscharfe Abgrenzung des Papillenrandes</a:t>
            </a:r>
          </a:p>
          <a:p>
            <a:r>
              <a:rPr lang="de-DE" sz="1600" b="1" noProof="0" dirty="0">
                <a:solidFill>
                  <a:srgbClr val="0000FF"/>
                </a:solidFill>
              </a:rPr>
              <a:t>--Papillenödem</a:t>
            </a:r>
          </a:p>
          <a:p>
            <a:r>
              <a:rPr lang="de-DE" sz="1600" b="1" noProof="0" dirty="0">
                <a:solidFill>
                  <a:srgbClr val="0000FF"/>
                </a:solidFill>
              </a:rPr>
              <a:t>--Makuläres Exsudat (möglicherweise in einer „Stern“-Konfiguration)</a:t>
            </a:r>
          </a:p>
        </p:txBody>
      </p:sp>
      <p:sp>
        <p:nvSpPr>
          <p:cNvPr id="2" name="Left Brace 1">
            <a:extLst>
              <a:ext uri="{FF2B5EF4-FFF2-40B4-BE49-F238E27FC236}">
                <a16:creationId xmlns:a16="http://schemas.microsoft.com/office/drawing/2014/main" id="{125CA6C7-2923-467C-985A-29D1AF45B533}"/>
              </a:ext>
            </a:extLst>
          </p:cNvPr>
          <p:cNvSpPr/>
          <p:nvPr/>
        </p:nvSpPr>
        <p:spPr>
          <a:xfrm>
            <a:off x="3352800" y="5715000"/>
            <a:ext cx="198749" cy="532189"/>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noProof="0" dirty="0"/>
          </a:p>
        </p:txBody>
      </p:sp>
      <p:sp>
        <p:nvSpPr>
          <p:cNvPr id="3" name="TextBox 2">
            <a:extLst>
              <a:ext uri="{FF2B5EF4-FFF2-40B4-BE49-F238E27FC236}">
                <a16:creationId xmlns:a16="http://schemas.microsoft.com/office/drawing/2014/main" id="{67B311DB-4102-4F24-9D17-A5C79DDA4E29}"/>
              </a:ext>
            </a:extLst>
          </p:cNvPr>
          <p:cNvSpPr txBox="1"/>
          <p:nvPr/>
        </p:nvSpPr>
        <p:spPr>
          <a:xfrm>
            <a:off x="102674" y="5013471"/>
            <a:ext cx="3277025" cy="1749197"/>
          </a:xfrm>
          <a:prstGeom prst="rect">
            <a:avLst/>
          </a:prstGeom>
          <a:solidFill>
            <a:srgbClr val="00B0F0"/>
          </a:solidFill>
        </p:spPr>
        <p:txBody>
          <a:bodyPr wrap="square" lIns="25400" tIns="12700" rIns="25400" bIns="12700" rtlCol="0">
            <a:spAutoFit/>
          </a:bodyPr>
          <a:lstStyle/>
          <a:p>
            <a:r>
              <a:rPr lang="de-DE" sz="1400" i="1" noProof="0" dirty="0"/>
              <a:t>„Papillenödem mit makulärem Stern“ – welche Erkrankung wird damit bezeichnet?</a:t>
            </a:r>
          </a:p>
          <a:p>
            <a:r>
              <a:rPr lang="de-DE" sz="1400" b="1" noProof="0" dirty="0"/>
              <a:t>Neuroretinitis</a:t>
            </a:r>
          </a:p>
          <a:p>
            <a:endParaRPr lang="de-DE" sz="1400" i="1" noProof="0" dirty="0">
              <a:solidFill>
                <a:srgbClr val="00B0F0"/>
              </a:solidFill>
            </a:endParaRPr>
          </a:p>
          <a:p>
            <a:r>
              <a:rPr lang="de-DE" sz="1400" i="1" noProof="0" dirty="0">
                <a:solidFill>
                  <a:srgbClr val="00B0F0"/>
                </a:solidFill>
              </a:rPr>
              <a:t>Was ist die häufigste Ursache für eine Neuroretinitis?</a:t>
            </a:r>
          </a:p>
          <a:p>
            <a:r>
              <a:rPr lang="de-DE" sz="1400" noProof="0" dirty="0">
                <a:solidFill>
                  <a:srgbClr val="00B0F0"/>
                </a:solidFill>
              </a:rPr>
              <a:t>Katzenkratzkrankheit (CSD)</a:t>
            </a:r>
          </a:p>
        </p:txBody>
      </p:sp>
    </p:spTree>
    <p:extLst>
      <p:ext uri="{BB962C8B-B14F-4D97-AF65-F5344CB8AC3E}">
        <p14:creationId xmlns:p14="http://schemas.microsoft.com/office/powerpoint/2010/main" val="31498565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56</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28" name="TextBox 27">
            <a:extLst>
              <a:ext uri="{FF2B5EF4-FFF2-40B4-BE49-F238E27FC236}">
                <a16:creationId xmlns:a16="http://schemas.microsoft.com/office/drawing/2014/main" id="{30A6DC14-B23F-45DD-A499-6B617E3C289C}"/>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noProof="0" dirty="0">
                <a:solidFill>
                  <a:schemeClr val="bg1">
                    <a:lumMod val="75000"/>
                  </a:schemeClr>
                </a:solidFill>
              </a:rPr>
              <a:t>Choroidopathie und </a:t>
            </a:r>
            <a:r>
              <a:rPr lang="de-DE" sz="1600" b="1" noProof="0" dirty="0">
                <a:solidFill>
                  <a:srgbClr val="0000FF"/>
                </a:solidFill>
              </a:rPr>
              <a:t>Optikusneuropathie</a:t>
            </a:r>
          </a:p>
        </p:txBody>
      </p:sp>
      <p:sp>
        <p:nvSpPr>
          <p:cNvPr id="26" name="TextBox 25">
            <a:extLst>
              <a:ext uri="{FF2B5EF4-FFF2-40B4-BE49-F238E27FC236}">
                <a16:creationId xmlns:a16="http://schemas.microsoft.com/office/drawing/2014/main" id="{CDF07434-32B5-419D-9B3F-11C02D0B805A}"/>
              </a:ext>
            </a:extLst>
          </p:cNvPr>
          <p:cNvSpPr txBox="1"/>
          <p:nvPr/>
        </p:nvSpPr>
        <p:spPr>
          <a:xfrm>
            <a:off x="76200" y="4876800"/>
            <a:ext cx="970137"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Arterioläre</a:t>
            </a:r>
          </a:p>
          <a:p>
            <a:pPr algn="ctr">
              <a:lnSpc>
                <a:spcPts val="1500"/>
              </a:lnSpc>
            </a:pPr>
            <a:r>
              <a:rPr lang="de-DE" sz="1200" noProof="0" dirty="0">
                <a:solidFill>
                  <a:schemeClr val="bg1">
                    <a:lumMod val="75000"/>
                  </a:schemeClr>
                </a:solidFill>
              </a:rPr>
              <a:t>Verengung</a:t>
            </a:r>
          </a:p>
        </p:txBody>
      </p:sp>
      <p:sp>
        <p:nvSpPr>
          <p:cNvPr id="36" name="TextBox 35">
            <a:extLst>
              <a:ext uri="{FF2B5EF4-FFF2-40B4-BE49-F238E27FC236}">
                <a16:creationId xmlns:a16="http://schemas.microsoft.com/office/drawing/2014/main" id="{5D286655-857D-4B39-84CC-E1821E23A304}"/>
              </a:ext>
            </a:extLst>
          </p:cNvPr>
          <p:cNvSpPr txBox="1"/>
          <p:nvPr/>
        </p:nvSpPr>
        <p:spPr>
          <a:xfrm>
            <a:off x="102674" y="6338549"/>
            <a:ext cx="1497526" cy="307777"/>
          </a:xfrm>
          <a:prstGeom prst="rect">
            <a:avLst/>
          </a:prstGeom>
          <a:noFill/>
        </p:spPr>
        <p:txBody>
          <a:bodyPr wrap="square" lIns="25400" tIns="12700" rIns="25400" bIns="12700" rtlCol="0">
            <a:spAutoFit/>
          </a:bodyPr>
          <a:lstStyle/>
          <a:p>
            <a:pPr algn="ctr"/>
            <a:r>
              <a:rPr lang="de-DE" sz="1200" noProof="0" dirty="0">
                <a:solidFill>
                  <a:schemeClr val="bg1">
                    <a:lumMod val="75000"/>
                  </a:schemeClr>
                </a:solidFill>
              </a:rPr>
              <a:t>Mikroaneurysmen</a:t>
            </a:r>
          </a:p>
        </p:txBody>
      </p:sp>
      <p:sp>
        <p:nvSpPr>
          <p:cNvPr id="37" name="TextBox 36">
            <a:extLst>
              <a:ext uri="{FF2B5EF4-FFF2-40B4-BE49-F238E27FC236}">
                <a16:creationId xmlns:a16="http://schemas.microsoft.com/office/drawing/2014/main" id="{63299B8B-499C-4BEB-B366-FAAB813038F5}"/>
              </a:ext>
            </a:extLst>
          </p:cNvPr>
          <p:cNvSpPr txBox="1"/>
          <p:nvPr/>
        </p:nvSpPr>
        <p:spPr>
          <a:xfrm>
            <a:off x="0" y="5486400"/>
            <a:ext cx="1237838"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Retinale</a:t>
            </a:r>
          </a:p>
          <a:p>
            <a:pPr algn="ctr">
              <a:lnSpc>
                <a:spcPts val="1500"/>
              </a:lnSpc>
            </a:pPr>
            <a:r>
              <a:rPr lang="de-DE" sz="1200" noProof="0" dirty="0">
                <a:solidFill>
                  <a:schemeClr val="bg1">
                    <a:lumMod val="75000"/>
                  </a:schemeClr>
                </a:solidFill>
              </a:rPr>
              <a:t>Blutungen</a:t>
            </a:r>
          </a:p>
        </p:txBody>
      </p:sp>
      <p:sp>
        <p:nvSpPr>
          <p:cNvPr id="38" name="TextBox 37">
            <a:extLst>
              <a:ext uri="{FF2B5EF4-FFF2-40B4-BE49-F238E27FC236}">
                <a16:creationId xmlns:a16="http://schemas.microsoft.com/office/drawing/2014/main" id="{5F7424A3-1A1D-4BE1-8F74-28DA3E134E30}"/>
              </a:ext>
            </a:extLst>
          </p:cNvPr>
          <p:cNvSpPr txBox="1"/>
          <p:nvPr/>
        </p:nvSpPr>
        <p:spPr>
          <a:xfrm>
            <a:off x="2514600" y="6324600"/>
            <a:ext cx="1697901" cy="307777"/>
          </a:xfrm>
          <a:prstGeom prst="rect">
            <a:avLst/>
          </a:prstGeom>
          <a:noFill/>
        </p:spPr>
        <p:txBody>
          <a:bodyPr wrap="square" lIns="25400" tIns="12700" rIns="25400" bIns="12700" rtlCol="0">
            <a:spAutoFit/>
          </a:bodyPr>
          <a:lstStyle/>
          <a:p>
            <a:pPr algn="ctr"/>
            <a:r>
              <a:rPr lang="de-DE" sz="1200" noProof="0" dirty="0">
                <a:solidFill>
                  <a:schemeClr val="bg1">
                    <a:lumMod val="75000"/>
                  </a:schemeClr>
                </a:solidFill>
              </a:rPr>
              <a:t>Neovaskularisation</a:t>
            </a:r>
          </a:p>
        </p:txBody>
      </p:sp>
      <p:cxnSp>
        <p:nvCxnSpPr>
          <p:cNvPr id="40" name="Straight Arrow Connector 39">
            <a:extLst>
              <a:ext uri="{FF2B5EF4-FFF2-40B4-BE49-F238E27FC236}">
                <a16:creationId xmlns:a16="http://schemas.microsoft.com/office/drawing/2014/main" id="{0E15A671-AF69-4807-B3BD-E4DBBAB2C1D5}"/>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61309F6-143D-4F5B-BDC8-AE5C411A00DE}"/>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BA47095E-D2AC-4268-AB70-34204A91496D}"/>
              </a:ext>
            </a:extLst>
          </p:cNvPr>
          <p:cNvCxnSpPr>
            <a:stCxn id="28" idx="2"/>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6193A197-86AF-481D-9814-E546B363502D}"/>
              </a:ext>
            </a:extLst>
          </p:cNvPr>
          <p:cNvCxnSpPr>
            <a:cxnSpLocks/>
            <a:stCxn id="28" idx="2"/>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9E13192A-9770-49C2-A1BD-6F7646070D6F}"/>
              </a:ext>
            </a:extLst>
          </p:cNvPr>
          <p:cNvCxnSpPr>
            <a:cxnSpLocks/>
            <a:stCxn id="28" idx="2"/>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AB5C244A-A78D-4086-B1D7-97BF1AE8EB92}"/>
              </a:ext>
            </a:extLst>
          </p:cNvPr>
          <p:cNvCxnSpPr>
            <a:cxnSpLocks/>
            <a:stCxn id="28" idx="2"/>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26726DB3-263C-430A-A80F-F4F7D3D5AA3C}"/>
              </a:ext>
            </a:extLst>
          </p:cNvPr>
          <p:cNvCxnSpPr>
            <a:cxnSpLocks/>
            <a:stCxn id="28" idx="2"/>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1DF67A9F-F778-4A62-9736-4547ED887DDA}"/>
              </a:ext>
            </a:extLst>
          </p:cNvPr>
          <p:cNvSpPr txBox="1"/>
          <p:nvPr/>
        </p:nvSpPr>
        <p:spPr>
          <a:xfrm>
            <a:off x="3048000" y="4884708"/>
            <a:ext cx="742512"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A-V</a:t>
            </a:r>
          </a:p>
          <a:p>
            <a:pPr algn="ctr">
              <a:lnSpc>
                <a:spcPts val="1500"/>
              </a:lnSpc>
            </a:pPr>
            <a:r>
              <a:rPr lang="de-DE" sz="1200" noProof="0" dirty="0">
                <a:solidFill>
                  <a:schemeClr val="bg1">
                    <a:lumMod val="75000"/>
                  </a:schemeClr>
                </a:solidFill>
              </a:rPr>
              <a:t>Einschnitt</a:t>
            </a:r>
          </a:p>
        </p:txBody>
      </p:sp>
      <p:cxnSp>
        <p:nvCxnSpPr>
          <p:cNvPr id="69" name="Straight Arrow Connector 68">
            <a:extLst>
              <a:ext uri="{FF2B5EF4-FFF2-40B4-BE49-F238E27FC236}">
                <a16:creationId xmlns:a16="http://schemas.microsoft.com/office/drawing/2014/main" id="{36D26F5B-56DC-4DF0-8B4E-1D23B8A6745F}"/>
              </a:ext>
            </a:extLst>
          </p:cNvPr>
          <p:cNvCxnSpPr>
            <a:cxnSpLocks/>
            <a:stCxn id="28" idx="2"/>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DE4A4574-1150-4722-8289-6C3E0E8CC84B}"/>
              </a:ext>
            </a:extLst>
          </p:cNvPr>
          <p:cNvSpPr txBox="1"/>
          <p:nvPr/>
        </p:nvSpPr>
        <p:spPr>
          <a:xfrm>
            <a:off x="3007548" y="5494698"/>
            <a:ext cx="1031052"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Baumwoll-</a:t>
            </a:r>
          </a:p>
          <a:p>
            <a:pPr algn="ctr">
              <a:lnSpc>
                <a:spcPts val="1500"/>
              </a:lnSpc>
            </a:pPr>
            <a:r>
              <a:rPr lang="de-DE" sz="1200" noProof="0" dirty="0">
                <a:solidFill>
                  <a:schemeClr val="bg1">
                    <a:lumMod val="75000"/>
                  </a:schemeClr>
                </a:solidFill>
              </a:rPr>
              <a:t>Wollflecken</a:t>
            </a:r>
          </a:p>
        </p:txBody>
      </p: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43" name="TextBox 42">
            <a:extLst>
              <a:ext uri="{FF2B5EF4-FFF2-40B4-BE49-F238E27FC236}">
                <a16:creationId xmlns:a16="http://schemas.microsoft.com/office/drawing/2014/main" id="{81B8A694-7D72-4C5B-80B6-C8841A4B5A84}"/>
              </a:ext>
            </a:extLst>
          </p:cNvPr>
          <p:cNvSpPr txBox="1"/>
          <p:nvPr/>
        </p:nvSpPr>
        <p:spPr>
          <a:xfrm>
            <a:off x="3459447" y="4724400"/>
            <a:ext cx="5577168" cy="1749197"/>
          </a:xfrm>
          <a:prstGeom prst="rect">
            <a:avLst/>
          </a:prstGeom>
          <a:solidFill>
            <a:srgbClr val="FFFF00"/>
          </a:solidFill>
        </p:spPr>
        <p:txBody>
          <a:bodyPr wrap="square" lIns="25400" tIns="12700" rIns="25400" bIns="12700" rtlCol="0">
            <a:spAutoFit/>
          </a:bodyPr>
          <a:lstStyle/>
          <a:p>
            <a:r>
              <a:rPr lang="de-DE" sz="1600" i="1" noProof="0" dirty="0">
                <a:solidFill>
                  <a:schemeClr val="bg1">
                    <a:lumMod val="65000"/>
                  </a:schemeClr>
                </a:solidFill>
              </a:rPr>
              <a:t>Wie sehen die ophthalmoskopischen Befunde bei einer hypertensiven Optikusneuropathie aus?</a:t>
            </a:r>
          </a:p>
          <a:p>
            <a:r>
              <a:rPr lang="de-DE" sz="1600" noProof="0" dirty="0">
                <a:solidFill>
                  <a:schemeClr val="bg1">
                    <a:lumMod val="65000"/>
                  </a:schemeClr>
                </a:solidFill>
              </a:rPr>
              <a:t>--Peripapilläre Blutungen</a:t>
            </a:r>
          </a:p>
          <a:p>
            <a:r>
              <a:rPr lang="de-DE" sz="1600" noProof="0" dirty="0">
                <a:solidFill>
                  <a:schemeClr val="bg1">
                    <a:lumMod val="65000"/>
                  </a:schemeClr>
                </a:solidFill>
              </a:rPr>
              <a:t>--Unscharfe Abgrenzung des Papillenrandes</a:t>
            </a:r>
          </a:p>
          <a:p>
            <a:r>
              <a:rPr lang="de-DE" sz="1600" b="1" noProof="0" dirty="0">
                <a:solidFill>
                  <a:srgbClr val="0000FF"/>
                </a:solidFill>
              </a:rPr>
              <a:t>--Papillenödem</a:t>
            </a:r>
          </a:p>
          <a:p>
            <a:r>
              <a:rPr lang="de-DE" sz="1600" b="1" noProof="0" dirty="0">
                <a:solidFill>
                  <a:srgbClr val="0000FF"/>
                </a:solidFill>
              </a:rPr>
              <a:t>--Makuläres Exsudat (möglicherweise in einer „Stern“-Konfiguration)</a:t>
            </a:r>
          </a:p>
        </p:txBody>
      </p:sp>
      <p:sp>
        <p:nvSpPr>
          <p:cNvPr id="2" name="Left Brace 1">
            <a:extLst>
              <a:ext uri="{FF2B5EF4-FFF2-40B4-BE49-F238E27FC236}">
                <a16:creationId xmlns:a16="http://schemas.microsoft.com/office/drawing/2014/main" id="{125CA6C7-2923-467C-985A-29D1AF45B533}"/>
              </a:ext>
            </a:extLst>
          </p:cNvPr>
          <p:cNvSpPr/>
          <p:nvPr/>
        </p:nvSpPr>
        <p:spPr>
          <a:xfrm>
            <a:off x="3355756" y="5729304"/>
            <a:ext cx="198749" cy="532189"/>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noProof="0" dirty="0"/>
          </a:p>
        </p:txBody>
      </p:sp>
      <p:sp>
        <p:nvSpPr>
          <p:cNvPr id="3" name="TextBox 2">
            <a:extLst>
              <a:ext uri="{FF2B5EF4-FFF2-40B4-BE49-F238E27FC236}">
                <a16:creationId xmlns:a16="http://schemas.microsoft.com/office/drawing/2014/main" id="{67B311DB-4102-4F24-9D17-A5C79DDA4E29}"/>
              </a:ext>
            </a:extLst>
          </p:cNvPr>
          <p:cNvSpPr txBox="1"/>
          <p:nvPr/>
        </p:nvSpPr>
        <p:spPr>
          <a:xfrm>
            <a:off x="102674" y="5013471"/>
            <a:ext cx="3277025" cy="1749197"/>
          </a:xfrm>
          <a:prstGeom prst="rect">
            <a:avLst/>
          </a:prstGeom>
          <a:solidFill>
            <a:srgbClr val="00B0F0"/>
          </a:solidFill>
        </p:spPr>
        <p:txBody>
          <a:bodyPr wrap="square" lIns="25400" tIns="12700" rIns="25400" bIns="12700" rtlCol="0">
            <a:spAutoFit/>
          </a:bodyPr>
          <a:lstStyle/>
          <a:p>
            <a:r>
              <a:rPr lang="de-DE" sz="1400" i="1" noProof="0" dirty="0"/>
              <a:t>„Papillenödem mit makulärem Stern“ – welche Erkrankung wird damit bezeichnet?</a:t>
            </a:r>
          </a:p>
          <a:p>
            <a:r>
              <a:rPr lang="de-DE" sz="1400" b="1" noProof="0" dirty="0"/>
              <a:t>Neuroretinitis</a:t>
            </a:r>
          </a:p>
          <a:p>
            <a:endParaRPr lang="de-DE" sz="1400" i="1" noProof="0" dirty="0"/>
          </a:p>
          <a:p>
            <a:r>
              <a:rPr lang="de-DE" sz="1400" i="1" noProof="0" dirty="0"/>
              <a:t>Was ist die häufigste Ursache für eine Neuroretinitis?</a:t>
            </a:r>
          </a:p>
          <a:p>
            <a:r>
              <a:rPr lang="de-DE" sz="1400" noProof="0" dirty="0">
                <a:solidFill>
                  <a:srgbClr val="00B0F0"/>
                </a:solidFill>
              </a:rPr>
              <a:t>Katzenkratzkrankheit (CSD)</a:t>
            </a:r>
          </a:p>
        </p:txBody>
      </p:sp>
    </p:spTree>
    <p:extLst>
      <p:ext uri="{BB962C8B-B14F-4D97-AF65-F5344CB8AC3E}">
        <p14:creationId xmlns:p14="http://schemas.microsoft.com/office/powerpoint/2010/main" val="8447640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57</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28" name="TextBox 27">
            <a:extLst>
              <a:ext uri="{FF2B5EF4-FFF2-40B4-BE49-F238E27FC236}">
                <a16:creationId xmlns:a16="http://schemas.microsoft.com/office/drawing/2014/main" id="{30A6DC14-B23F-45DD-A499-6B617E3C289C}"/>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noProof="0" dirty="0">
                <a:solidFill>
                  <a:schemeClr val="bg1">
                    <a:lumMod val="75000"/>
                  </a:schemeClr>
                </a:solidFill>
              </a:rPr>
              <a:t>Choroidopathie und </a:t>
            </a:r>
            <a:r>
              <a:rPr lang="de-DE" sz="1600" b="1" noProof="0" dirty="0">
                <a:solidFill>
                  <a:srgbClr val="0000FF"/>
                </a:solidFill>
              </a:rPr>
              <a:t>Optikusneuropathie</a:t>
            </a:r>
          </a:p>
        </p:txBody>
      </p:sp>
      <p:sp>
        <p:nvSpPr>
          <p:cNvPr id="26" name="TextBox 25">
            <a:extLst>
              <a:ext uri="{FF2B5EF4-FFF2-40B4-BE49-F238E27FC236}">
                <a16:creationId xmlns:a16="http://schemas.microsoft.com/office/drawing/2014/main" id="{CDF07434-32B5-419D-9B3F-11C02D0B805A}"/>
              </a:ext>
            </a:extLst>
          </p:cNvPr>
          <p:cNvSpPr txBox="1"/>
          <p:nvPr/>
        </p:nvSpPr>
        <p:spPr>
          <a:xfrm>
            <a:off x="76200" y="4876800"/>
            <a:ext cx="970137"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Arterioläre</a:t>
            </a:r>
          </a:p>
          <a:p>
            <a:pPr algn="ctr">
              <a:lnSpc>
                <a:spcPts val="1500"/>
              </a:lnSpc>
            </a:pPr>
            <a:r>
              <a:rPr lang="de-DE" sz="1200" noProof="0" dirty="0">
                <a:solidFill>
                  <a:schemeClr val="bg1">
                    <a:lumMod val="75000"/>
                  </a:schemeClr>
                </a:solidFill>
              </a:rPr>
              <a:t>Verengung</a:t>
            </a:r>
          </a:p>
        </p:txBody>
      </p:sp>
      <p:sp>
        <p:nvSpPr>
          <p:cNvPr id="36" name="TextBox 35">
            <a:extLst>
              <a:ext uri="{FF2B5EF4-FFF2-40B4-BE49-F238E27FC236}">
                <a16:creationId xmlns:a16="http://schemas.microsoft.com/office/drawing/2014/main" id="{5D286655-857D-4B39-84CC-E1821E23A304}"/>
              </a:ext>
            </a:extLst>
          </p:cNvPr>
          <p:cNvSpPr txBox="1"/>
          <p:nvPr/>
        </p:nvSpPr>
        <p:spPr>
          <a:xfrm>
            <a:off x="102674" y="6338549"/>
            <a:ext cx="1497526" cy="307777"/>
          </a:xfrm>
          <a:prstGeom prst="rect">
            <a:avLst/>
          </a:prstGeom>
          <a:noFill/>
        </p:spPr>
        <p:txBody>
          <a:bodyPr wrap="square" lIns="25400" tIns="12700" rIns="25400" bIns="12700" rtlCol="0">
            <a:spAutoFit/>
          </a:bodyPr>
          <a:lstStyle/>
          <a:p>
            <a:pPr algn="ctr"/>
            <a:r>
              <a:rPr lang="de-DE" sz="1200" noProof="0" dirty="0">
                <a:solidFill>
                  <a:schemeClr val="bg1">
                    <a:lumMod val="75000"/>
                  </a:schemeClr>
                </a:solidFill>
              </a:rPr>
              <a:t>Mikroaneurysmen</a:t>
            </a:r>
          </a:p>
        </p:txBody>
      </p:sp>
      <p:sp>
        <p:nvSpPr>
          <p:cNvPr id="37" name="TextBox 36">
            <a:extLst>
              <a:ext uri="{FF2B5EF4-FFF2-40B4-BE49-F238E27FC236}">
                <a16:creationId xmlns:a16="http://schemas.microsoft.com/office/drawing/2014/main" id="{63299B8B-499C-4BEB-B366-FAAB813038F5}"/>
              </a:ext>
            </a:extLst>
          </p:cNvPr>
          <p:cNvSpPr txBox="1"/>
          <p:nvPr/>
        </p:nvSpPr>
        <p:spPr>
          <a:xfrm>
            <a:off x="0" y="5486400"/>
            <a:ext cx="1237838"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Retinale</a:t>
            </a:r>
          </a:p>
          <a:p>
            <a:pPr algn="ctr">
              <a:lnSpc>
                <a:spcPts val="1500"/>
              </a:lnSpc>
            </a:pPr>
            <a:r>
              <a:rPr lang="de-DE" sz="1200" noProof="0" dirty="0">
                <a:solidFill>
                  <a:schemeClr val="bg1">
                    <a:lumMod val="75000"/>
                  </a:schemeClr>
                </a:solidFill>
              </a:rPr>
              <a:t>Blutungen</a:t>
            </a:r>
          </a:p>
        </p:txBody>
      </p:sp>
      <p:sp>
        <p:nvSpPr>
          <p:cNvPr id="38" name="TextBox 37">
            <a:extLst>
              <a:ext uri="{FF2B5EF4-FFF2-40B4-BE49-F238E27FC236}">
                <a16:creationId xmlns:a16="http://schemas.microsoft.com/office/drawing/2014/main" id="{5F7424A3-1A1D-4BE1-8F74-28DA3E134E30}"/>
              </a:ext>
            </a:extLst>
          </p:cNvPr>
          <p:cNvSpPr txBox="1"/>
          <p:nvPr/>
        </p:nvSpPr>
        <p:spPr>
          <a:xfrm>
            <a:off x="2514600" y="6324600"/>
            <a:ext cx="1697901" cy="307777"/>
          </a:xfrm>
          <a:prstGeom prst="rect">
            <a:avLst/>
          </a:prstGeom>
          <a:noFill/>
        </p:spPr>
        <p:txBody>
          <a:bodyPr wrap="square" lIns="25400" tIns="12700" rIns="25400" bIns="12700" rtlCol="0">
            <a:spAutoFit/>
          </a:bodyPr>
          <a:lstStyle/>
          <a:p>
            <a:pPr algn="ctr"/>
            <a:r>
              <a:rPr lang="de-DE" sz="1200" noProof="0" dirty="0">
                <a:solidFill>
                  <a:schemeClr val="bg1">
                    <a:lumMod val="75000"/>
                  </a:schemeClr>
                </a:solidFill>
              </a:rPr>
              <a:t>Neovaskularisation</a:t>
            </a:r>
          </a:p>
        </p:txBody>
      </p:sp>
      <p:cxnSp>
        <p:nvCxnSpPr>
          <p:cNvPr id="40" name="Straight Arrow Connector 39">
            <a:extLst>
              <a:ext uri="{FF2B5EF4-FFF2-40B4-BE49-F238E27FC236}">
                <a16:creationId xmlns:a16="http://schemas.microsoft.com/office/drawing/2014/main" id="{0E15A671-AF69-4807-B3BD-E4DBBAB2C1D5}"/>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61309F6-143D-4F5B-BDC8-AE5C411A00DE}"/>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BA47095E-D2AC-4268-AB70-34204A91496D}"/>
              </a:ext>
            </a:extLst>
          </p:cNvPr>
          <p:cNvCxnSpPr>
            <a:stCxn id="28" idx="2"/>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6193A197-86AF-481D-9814-E546B363502D}"/>
              </a:ext>
            </a:extLst>
          </p:cNvPr>
          <p:cNvCxnSpPr>
            <a:cxnSpLocks/>
            <a:stCxn id="28" idx="2"/>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9E13192A-9770-49C2-A1BD-6F7646070D6F}"/>
              </a:ext>
            </a:extLst>
          </p:cNvPr>
          <p:cNvCxnSpPr>
            <a:cxnSpLocks/>
            <a:stCxn id="28" idx="2"/>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AB5C244A-A78D-4086-B1D7-97BF1AE8EB92}"/>
              </a:ext>
            </a:extLst>
          </p:cNvPr>
          <p:cNvCxnSpPr>
            <a:cxnSpLocks/>
            <a:stCxn id="28" idx="2"/>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26726DB3-263C-430A-A80F-F4F7D3D5AA3C}"/>
              </a:ext>
            </a:extLst>
          </p:cNvPr>
          <p:cNvCxnSpPr>
            <a:cxnSpLocks/>
            <a:stCxn id="28" idx="2"/>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1DF67A9F-F778-4A62-9736-4547ED887DDA}"/>
              </a:ext>
            </a:extLst>
          </p:cNvPr>
          <p:cNvSpPr txBox="1"/>
          <p:nvPr/>
        </p:nvSpPr>
        <p:spPr>
          <a:xfrm>
            <a:off x="3048000" y="4884708"/>
            <a:ext cx="742512"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A-V</a:t>
            </a:r>
          </a:p>
          <a:p>
            <a:pPr algn="ctr">
              <a:lnSpc>
                <a:spcPts val="1500"/>
              </a:lnSpc>
            </a:pPr>
            <a:r>
              <a:rPr lang="de-DE" sz="1200" noProof="0" dirty="0">
                <a:solidFill>
                  <a:schemeClr val="bg1">
                    <a:lumMod val="75000"/>
                  </a:schemeClr>
                </a:solidFill>
              </a:rPr>
              <a:t>Einschnitt</a:t>
            </a:r>
          </a:p>
        </p:txBody>
      </p:sp>
      <p:cxnSp>
        <p:nvCxnSpPr>
          <p:cNvPr id="69" name="Straight Arrow Connector 68">
            <a:extLst>
              <a:ext uri="{FF2B5EF4-FFF2-40B4-BE49-F238E27FC236}">
                <a16:creationId xmlns:a16="http://schemas.microsoft.com/office/drawing/2014/main" id="{36D26F5B-56DC-4DF0-8B4E-1D23B8A6745F}"/>
              </a:ext>
            </a:extLst>
          </p:cNvPr>
          <p:cNvCxnSpPr>
            <a:cxnSpLocks/>
            <a:stCxn id="28" idx="2"/>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DE4A4574-1150-4722-8289-6C3E0E8CC84B}"/>
              </a:ext>
            </a:extLst>
          </p:cNvPr>
          <p:cNvSpPr txBox="1"/>
          <p:nvPr/>
        </p:nvSpPr>
        <p:spPr>
          <a:xfrm>
            <a:off x="3007548" y="5494698"/>
            <a:ext cx="1031052"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Baumwoll-</a:t>
            </a:r>
          </a:p>
          <a:p>
            <a:pPr algn="ctr">
              <a:lnSpc>
                <a:spcPts val="1500"/>
              </a:lnSpc>
            </a:pPr>
            <a:r>
              <a:rPr lang="de-DE" sz="1200" noProof="0" dirty="0">
                <a:solidFill>
                  <a:schemeClr val="bg1">
                    <a:lumMod val="75000"/>
                  </a:schemeClr>
                </a:solidFill>
              </a:rPr>
              <a:t>Wollflecken</a:t>
            </a:r>
          </a:p>
        </p:txBody>
      </p: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43" name="TextBox 42">
            <a:extLst>
              <a:ext uri="{FF2B5EF4-FFF2-40B4-BE49-F238E27FC236}">
                <a16:creationId xmlns:a16="http://schemas.microsoft.com/office/drawing/2014/main" id="{81B8A694-7D72-4C5B-80B6-C8841A4B5A84}"/>
              </a:ext>
            </a:extLst>
          </p:cNvPr>
          <p:cNvSpPr txBox="1"/>
          <p:nvPr/>
        </p:nvSpPr>
        <p:spPr>
          <a:xfrm>
            <a:off x="3459447" y="4724400"/>
            <a:ext cx="5577168" cy="1749197"/>
          </a:xfrm>
          <a:prstGeom prst="rect">
            <a:avLst/>
          </a:prstGeom>
          <a:solidFill>
            <a:srgbClr val="FFFF00"/>
          </a:solidFill>
        </p:spPr>
        <p:txBody>
          <a:bodyPr wrap="square" lIns="25400" tIns="12700" rIns="25400" bIns="12700" rtlCol="0">
            <a:spAutoFit/>
          </a:bodyPr>
          <a:lstStyle/>
          <a:p>
            <a:r>
              <a:rPr lang="de-DE" sz="1600" i="1" noProof="0" dirty="0">
                <a:solidFill>
                  <a:schemeClr val="bg1">
                    <a:lumMod val="65000"/>
                  </a:schemeClr>
                </a:solidFill>
              </a:rPr>
              <a:t>Wie sehen die ophthalmoskopischen Befunde bei einer hypertensiven Optikusneuropathie aus?</a:t>
            </a:r>
          </a:p>
          <a:p>
            <a:r>
              <a:rPr lang="de-DE" sz="1600" noProof="0" dirty="0">
                <a:solidFill>
                  <a:schemeClr val="bg1">
                    <a:lumMod val="65000"/>
                  </a:schemeClr>
                </a:solidFill>
              </a:rPr>
              <a:t>--Peripapilläre Blutungen</a:t>
            </a:r>
          </a:p>
          <a:p>
            <a:r>
              <a:rPr lang="de-DE" sz="1600" noProof="0" dirty="0">
                <a:solidFill>
                  <a:schemeClr val="bg1">
                    <a:lumMod val="65000"/>
                  </a:schemeClr>
                </a:solidFill>
              </a:rPr>
              <a:t>--Unscharfe Abgrenzung des Papillenrandes</a:t>
            </a:r>
          </a:p>
          <a:p>
            <a:r>
              <a:rPr lang="de-DE" sz="1600" b="1" noProof="0" dirty="0">
                <a:solidFill>
                  <a:srgbClr val="0000FF"/>
                </a:solidFill>
              </a:rPr>
              <a:t>--Papillenödem</a:t>
            </a:r>
          </a:p>
          <a:p>
            <a:r>
              <a:rPr lang="de-DE" sz="1600" b="1" noProof="0" dirty="0">
                <a:solidFill>
                  <a:srgbClr val="0000FF"/>
                </a:solidFill>
              </a:rPr>
              <a:t>--Makuläres Exsudat (möglicherweise in einer „Stern“-Konfiguration)</a:t>
            </a:r>
          </a:p>
        </p:txBody>
      </p:sp>
      <p:sp>
        <p:nvSpPr>
          <p:cNvPr id="2" name="Left Brace 1">
            <a:extLst>
              <a:ext uri="{FF2B5EF4-FFF2-40B4-BE49-F238E27FC236}">
                <a16:creationId xmlns:a16="http://schemas.microsoft.com/office/drawing/2014/main" id="{125CA6C7-2923-467C-985A-29D1AF45B533}"/>
              </a:ext>
            </a:extLst>
          </p:cNvPr>
          <p:cNvSpPr/>
          <p:nvPr/>
        </p:nvSpPr>
        <p:spPr>
          <a:xfrm>
            <a:off x="3352800" y="5754704"/>
            <a:ext cx="198749" cy="532189"/>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noProof="0" dirty="0"/>
          </a:p>
        </p:txBody>
      </p:sp>
      <p:sp>
        <p:nvSpPr>
          <p:cNvPr id="3" name="TextBox 2">
            <a:extLst>
              <a:ext uri="{FF2B5EF4-FFF2-40B4-BE49-F238E27FC236}">
                <a16:creationId xmlns:a16="http://schemas.microsoft.com/office/drawing/2014/main" id="{67B311DB-4102-4F24-9D17-A5C79DDA4E29}"/>
              </a:ext>
            </a:extLst>
          </p:cNvPr>
          <p:cNvSpPr txBox="1"/>
          <p:nvPr/>
        </p:nvSpPr>
        <p:spPr>
          <a:xfrm>
            <a:off x="102674" y="5013471"/>
            <a:ext cx="3277025" cy="1749197"/>
          </a:xfrm>
          <a:prstGeom prst="rect">
            <a:avLst/>
          </a:prstGeom>
          <a:solidFill>
            <a:srgbClr val="00B0F0"/>
          </a:solidFill>
        </p:spPr>
        <p:txBody>
          <a:bodyPr wrap="square" lIns="25400" tIns="12700" rIns="25400" bIns="12700" rtlCol="0">
            <a:spAutoFit/>
          </a:bodyPr>
          <a:lstStyle/>
          <a:p>
            <a:r>
              <a:rPr lang="de-DE" sz="1400" i="1" noProof="0" dirty="0"/>
              <a:t>„Papillenödem mit makulärem Stern“ – welche Erkrankung wird damit bezeichnet?</a:t>
            </a:r>
          </a:p>
          <a:p>
            <a:r>
              <a:rPr lang="de-DE" sz="1400" b="1" noProof="0" dirty="0"/>
              <a:t>Neuroretinitis</a:t>
            </a:r>
          </a:p>
          <a:p>
            <a:endParaRPr lang="de-DE" sz="1400" i="1" noProof="0" dirty="0"/>
          </a:p>
          <a:p>
            <a:r>
              <a:rPr lang="de-DE" sz="1400" i="1" noProof="0" dirty="0"/>
              <a:t>Was ist die häufigste Ursache für eine Neuroretinitis?</a:t>
            </a:r>
          </a:p>
          <a:p>
            <a:r>
              <a:rPr lang="de-DE" sz="1400" noProof="0" dirty="0"/>
              <a:t>Katzenkratzkrankheit (CSD)</a:t>
            </a:r>
          </a:p>
        </p:txBody>
      </p:sp>
    </p:spTree>
    <p:extLst>
      <p:ext uri="{BB962C8B-B14F-4D97-AF65-F5344CB8AC3E}">
        <p14:creationId xmlns:p14="http://schemas.microsoft.com/office/powerpoint/2010/main" val="26403377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58</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28" name="TextBox 27">
            <a:extLst>
              <a:ext uri="{FF2B5EF4-FFF2-40B4-BE49-F238E27FC236}">
                <a16:creationId xmlns:a16="http://schemas.microsoft.com/office/drawing/2014/main" id="{30A6DC14-B23F-45DD-A499-6B617E3C289C}"/>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noProof="0" dirty="0">
                <a:solidFill>
                  <a:schemeClr val="bg1">
                    <a:lumMod val="75000"/>
                  </a:schemeClr>
                </a:solidFill>
              </a:rPr>
              <a:t>Choroidopathie und </a:t>
            </a:r>
            <a:r>
              <a:rPr lang="de-DE" sz="1600" b="1" noProof="0" dirty="0">
                <a:solidFill>
                  <a:srgbClr val="0000FF"/>
                </a:solidFill>
              </a:rPr>
              <a:t>Optikusneuropathie</a:t>
            </a:r>
          </a:p>
        </p:txBody>
      </p:sp>
      <p:sp>
        <p:nvSpPr>
          <p:cNvPr id="26" name="TextBox 25">
            <a:extLst>
              <a:ext uri="{FF2B5EF4-FFF2-40B4-BE49-F238E27FC236}">
                <a16:creationId xmlns:a16="http://schemas.microsoft.com/office/drawing/2014/main" id="{CDF07434-32B5-419D-9B3F-11C02D0B805A}"/>
              </a:ext>
            </a:extLst>
          </p:cNvPr>
          <p:cNvSpPr txBox="1"/>
          <p:nvPr/>
        </p:nvSpPr>
        <p:spPr>
          <a:xfrm>
            <a:off x="76200" y="4876800"/>
            <a:ext cx="970137"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Arterioläre</a:t>
            </a:r>
          </a:p>
          <a:p>
            <a:pPr algn="ctr">
              <a:lnSpc>
                <a:spcPts val="1500"/>
              </a:lnSpc>
            </a:pPr>
            <a:r>
              <a:rPr lang="de-DE" sz="1200" noProof="0" dirty="0">
                <a:solidFill>
                  <a:schemeClr val="bg1">
                    <a:lumMod val="75000"/>
                  </a:schemeClr>
                </a:solidFill>
              </a:rPr>
              <a:t>Verengung</a:t>
            </a:r>
          </a:p>
        </p:txBody>
      </p:sp>
      <p:sp>
        <p:nvSpPr>
          <p:cNvPr id="36" name="TextBox 35">
            <a:extLst>
              <a:ext uri="{FF2B5EF4-FFF2-40B4-BE49-F238E27FC236}">
                <a16:creationId xmlns:a16="http://schemas.microsoft.com/office/drawing/2014/main" id="{5D286655-857D-4B39-84CC-E1821E23A304}"/>
              </a:ext>
            </a:extLst>
          </p:cNvPr>
          <p:cNvSpPr txBox="1"/>
          <p:nvPr/>
        </p:nvSpPr>
        <p:spPr>
          <a:xfrm>
            <a:off x="102674" y="6338549"/>
            <a:ext cx="1497526" cy="307777"/>
          </a:xfrm>
          <a:prstGeom prst="rect">
            <a:avLst/>
          </a:prstGeom>
          <a:noFill/>
        </p:spPr>
        <p:txBody>
          <a:bodyPr wrap="square" lIns="25400" tIns="12700" rIns="25400" bIns="12700" rtlCol="0">
            <a:spAutoFit/>
          </a:bodyPr>
          <a:lstStyle/>
          <a:p>
            <a:pPr algn="ctr"/>
            <a:r>
              <a:rPr lang="de-DE" sz="1200" noProof="0" dirty="0">
                <a:solidFill>
                  <a:schemeClr val="bg1">
                    <a:lumMod val="75000"/>
                  </a:schemeClr>
                </a:solidFill>
              </a:rPr>
              <a:t>Mikroaneurysmen</a:t>
            </a:r>
          </a:p>
        </p:txBody>
      </p:sp>
      <p:sp>
        <p:nvSpPr>
          <p:cNvPr id="37" name="TextBox 36">
            <a:extLst>
              <a:ext uri="{FF2B5EF4-FFF2-40B4-BE49-F238E27FC236}">
                <a16:creationId xmlns:a16="http://schemas.microsoft.com/office/drawing/2014/main" id="{63299B8B-499C-4BEB-B366-FAAB813038F5}"/>
              </a:ext>
            </a:extLst>
          </p:cNvPr>
          <p:cNvSpPr txBox="1"/>
          <p:nvPr/>
        </p:nvSpPr>
        <p:spPr>
          <a:xfrm>
            <a:off x="0" y="5486400"/>
            <a:ext cx="1237838"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Retinale</a:t>
            </a:r>
          </a:p>
          <a:p>
            <a:pPr algn="ctr">
              <a:lnSpc>
                <a:spcPts val="1500"/>
              </a:lnSpc>
            </a:pPr>
            <a:r>
              <a:rPr lang="de-DE" sz="1200" noProof="0" dirty="0">
                <a:solidFill>
                  <a:schemeClr val="bg1">
                    <a:lumMod val="75000"/>
                  </a:schemeClr>
                </a:solidFill>
              </a:rPr>
              <a:t>Blutungen</a:t>
            </a:r>
          </a:p>
        </p:txBody>
      </p:sp>
      <p:sp>
        <p:nvSpPr>
          <p:cNvPr id="38" name="TextBox 37">
            <a:extLst>
              <a:ext uri="{FF2B5EF4-FFF2-40B4-BE49-F238E27FC236}">
                <a16:creationId xmlns:a16="http://schemas.microsoft.com/office/drawing/2014/main" id="{5F7424A3-1A1D-4BE1-8F74-28DA3E134E30}"/>
              </a:ext>
            </a:extLst>
          </p:cNvPr>
          <p:cNvSpPr txBox="1"/>
          <p:nvPr/>
        </p:nvSpPr>
        <p:spPr>
          <a:xfrm>
            <a:off x="2514600" y="6324600"/>
            <a:ext cx="1697901" cy="307777"/>
          </a:xfrm>
          <a:prstGeom prst="rect">
            <a:avLst/>
          </a:prstGeom>
          <a:noFill/>
        </p:spPr>
        <p:txBody>
          <a:bodyPr wrap="square" lIns="25400" tIns="12700" rIns="25400" bIns="12700" rtlCol="0">
            <a:spAutoFit/>
          </a:bodyPr>
          <a:lstStyle/>
          <a:p>
            <a:pPr algn="ctr"/>
            <a:r>
              <a:rPr lang="de-DE" sz="1200" noProof="0" dirty="0">
                <a:solidFill>
                  <a:schemeClr val="bg1">
                    <a:lumMod val="75000"/>
                  </a:schemeClr>
                </a:solidFill>
              </a:rPr>
              <a:t>Neovaskularisation</a:t>
            </a:r>
          </a:p>
        </p:txBody>
      </p:sp>
      <p:cxnSp>
        <p:nvCxnSpPr>
          <p:cNvPr id="40" name="Straight Arrow Connector 39">
            <a:extLst>
              <a:ext uri="{FF2B5EF4-FFF2-40B4-BE49-F238E27FC236}">
                <a16:creationId xmlns:a16="http://schemas.microsoft.com/office/drawing/2014/main" id="{0E15A671-AF69-4807-B3BD-E4DBBAB2C1D5}"/>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61309F6-143D-4F5B-BDC8-AE5C411A00DE}"/>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BA47095E-D2AC-4268-AB70-34204A91496D}"/>
              </a:ext>
            </a:extLst>
          </p:cNvPr>
          <p:cNvCxnSpPr>
            <a:stCxn id="28" idx="2"/>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6193A197-86AF-481D-9814-E546B363502D}"/>
              </a:ext>
            </a:extLst>
          </p:cNvPr>
          <p:cNvCxnSpPr>
            <a:cxnSpLocks/>
            <a:stCxn id="28" idx="2"/>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9E13192A-9770-49C2-A1BD-6F7646070D6F}"/>
              </a:ext>
            </a:extLst>
          </p:cNvPr>
          <p:cNvCxnSpPr>
            <a:cxnSpLocks/>
            <a:stCxn id="28" idx="2"/>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AB5C244A-A78D-4086-B1D7-97BF1AE8EB92}"/>
              </a:ext>
            </a:extLst>
          </p:cNvPr>
          <p:cNvCxnSpPr>
            <a:cxnSpLocks/>
            <a:stCxn id="28" idx="2"/>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26726DB3-263C-430A-A80F-F4F7D3D5AA3C}"/>
              </a:ext>
            </a:extLst>
          </p:cNvPr>
          <p:cNvCxnSpPr>
            <a:cxnSpLocks/>
            <a:stCxn id="28" idx="2"/>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1DF67A9F-F778-4A62-9736-4547ED887DDA}"/>
              </a:ext>
            </a:extLst>
          </p:cNvPr>
          <p:cNvSpPr txBox="1"/>
          <p:nvPr/>
        </p:nvSpPr>
        <p:spPr>
          <a:xfrm>
            <a:off x="3048000" y="4884708"/>
            <a:ext cx="742512"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A-V</a:t>
            </a:r>
          </a:p>
          <a:p>
            <a:pPr algn="ctr">
              <a:lnSpc>
                <a:spcPts val="1500"/>
              </a:lnSpc>
            </a:pPr>
            <a:r>
              <a:rPr lang="de-DE" sz="1200" noProof="0" dirty="0">
                <a:solidFill>
                  <a:schemeClr val="bg1">
                    <a:lumMod val="75000"/>
                  </a:schemeClr>
                </a:solidFill>
              </a:rPr>
              <a:t>Einschnitt</a:t>
            </a:r>
          </a:p>
        </p:txBody>
      </p:sp>
      <p:cxnSp>
        <p:nvCxnSpPr>
          <p:cNvPr id="69" name="Straight Arrow Connector 68">
            <a:extLst>
              <a:ext uri="{FF2B5EF4-FFF2-40B4-BE49-F238E27FC236}">
                <a16:creationId xmlns:a16="http://schemas.microsoft.com/office/drawing/2014/main" id="{36D26F5B-56DC-4DF0-8B4E-1D23B8A6745F}"/>
              </a:ext>
            </a:extLst>
          </p:cNvPr>
          <p:cNvCxnSpPr>
            <a:cxnSpLocks/>
            <a:stCxn id="28" idx="2"/>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DE4A4574-1150-4722-8289-6C3E0E8CC84B}"/>
              </a:ext>
            </a:extLst>
          </p:cNvPr>
          <p:cNvSpPr txBox="1"/>
          <p:nvPr/>
        </p:nvSpPr>
        <p:spPr>
          <a:xfrm>
            <a:off x="3007548" y="5494698"/>
            <a:ext cx="1031052"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Baumwoll-</a:t>
            </a:r>
          </a:p>
          <a:p>
            <a:pPr algn="ctr">
              <a:lnSpc>
                <a:spcPts val="1500"/>
              </a:lnSpc>
            </a:pPr>
            <a:r>
              <a:rPr lang="de-DE" sz="1200" noProof="0" dirty="0">
                <a:solidFill>
                  <a:schemeClr val="bg1">
                    <a:lumMod val="75000"/>
                  </a:schemeClr>
                </a:solidFill>
              </a:rPr>
              <a:t>Wollflecken</a:t>
            </a:r>
          </a:p>
        </p:txBody>
      </p: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43" name="TextBox 42">
            <a:extLst>
              <a:ext uri="{FF2B5EF4-FFF2-40B4-BE49-F238E27FC236}">
                <a16:creationId xmlns:a16="http://schemas.microsoft.com/office/drawing/2014/main" id="{81B8A694-7D72-4C5B-80B6-C8841A4B5A84}"/>
              </a:ext>
            </a:extLst>
          </p:cNvPr>
          <p:cNvSpPr txBox="1"/>
          <p:nvPr/>
        </p:nvSpPr>
        <p:spPr>
          <a:xfrm>
            <a:off x="3459447" y="4724400"/>
            <a:ext cx="5577168" cy="1749197"/>
          </a:xfrm>
          <a:prstGeom prst="rect">
            <a:avLst/>
          </a:prstGeom>
          <a:solidFill>
            <a:srgbClr val="FFFF00"/>
          </a:solidFill>
        </p:spPr>
        <p:txBody>
          <a:bodyPr wrap="square" lIns="25400" tIns="12700" rIns="25400" bIns="12700" rtlCol="0">
            <a:spAutoFit/>
          </a:bodyPr>
          <a:lstStyle/>
          <a:p>
            <a:r>
              <a:rPr lang="de-DE" sz="1600" i="1" noProof="0" dirty="0">
                <a:solidFill>
                  <a:schemeClr val="bg1">
                    <a:lumMod val="65000"/>
                  </a:schemeClr>
                </a:solidFill>
              </a:rPr>
              <a:t>Wie sehen die ophthalmoskopischen Befunde bei einer hypertensiven Optikusneuropathie aus?</a:t>
            </a:r>
          </a:p>
          <a:p>
            <a:r>
              <a:rPr lang="de-DE" sz="1600" noProof="0" dirty="0">
                <a:solidFill>
                  <a:schemeClr val="bg1">
                    <a:lumMod val="65000"/>
                  </a:schemeClr>
                </a:solidFill>
              </a:rPr>
              <a:t>--Peripapilläre Blutungen</a:t>
            </a:r>
          </a:p>
          <a:p>
            <a:r>
              <a:rPr lang="de-DE" sz="1600" noProof="0" dirty="0">
                <a:solidFill>
                  <a:schemeClr val="bg1">
                    <a:lumMod val="65000"/>
                  </a:schemeClr>
                </a:solidFill>
              </a:rPr>
              <a:t>--Unscharfe Abgrenzung des Papillenrandes</a:t>
            </a:r>
          </a:p>
          <a:p>
            <a:r>
              <a:rPr lang="de-DE" sz="1600" b="1" noProof="0" dirty="0">
                <a:solidFill>
                  <a:srgbClr val="0000FF"/>
                </a:solidFill>
              </a:rPr>
              <a:t>--Papillenödem</a:t>
            </a:r>
          </a:p>
          <a:p>
            <a:r>
              <a:rPr lang="de-DE" sz="1600" b="1" noProof="0" dirty="0">
                <a:solidFill>
                  <a:srgbClr val="0000FF"/>
                </a:solidFill>
              </a:rPr>
              <a:t>--Makuläres Exsudat (möglicherweise in einer „Stern“-Konfiguration)</a:t>
            </a:r>
          </a:p>
        </p:txBody>
      </p:sp>
      <p:sp>
        <p:nvSpPr>
          <p:cNvPr id="2" name="Left Brace 1">
            <a:extLst>
              <a:ext uri="{FF2B5EF4-FFF2-40B4-BE49-F238E27FC236}">
                <a16:creationId xmlns:a16="http://schemas.microsoft.com/office/drawing/2014/main" id="{125CA6C7-2923-467C-985A-29D1AF45B533}"/>
              </a:ext>
            </a:extLst>
          </p:cNvPr>
          <p:cNvSpPr/>
          <p:nvPr/>
        </p:nvSpPr>
        <p:spPr>
          <a:xfrm>
            <a:off x="3317655" y="5730358"/>
            <a:ext cx="198749" cy="532189"/>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noProof="0" dirty="0"/>
          </a:p>
        </p:txBody>
      </p:sp>
      <p:sp>
        <p:nvSpPr>
          <p:cNvPr id="3" name="TextBox 2">
            <a:extLst>
              <a:ext uri="{FF2B5EF4-FFF2-40B4-BE49-F238E27FC236}">
                <a16:creationId xmlns:a16="http://schemas.microsoft.com/office/drawing/2014/main" id="{67B311DB-4102-4F24-9D17-A5C79DDA4E29}"/>
              </a:ext>
            </a:extLst>
          </p:cNvPr>
          <p:cNvSpPr txBox="1"/>
          <p:nvPr/>
        </p:nvSpPr>
        <p:spPr>
          <a:xfrm>
            <a:off x="102674" y="5013471"/>
            <a:ext cx="3277025" cy="1749197"/>
          </a:xfrm>
          <a:prstGeom prst="rect">
            <a:avLst/>
          </a:prstGeom>
          <a:solidFill>
            <a:srgbClr val="00B0F0"/>
          </a:solidFill>
        </p:spPr>
        <p:txBody>
          <a:bodyPr wrap="square" lIns="25400" tIns="12700" rIns="25400" bIns="12700" rtlCol="0">
            <a:spAutoFit/>
          </a:bodyPr>
          <a:lstStyle/>
          <a:p>
            <a:r>
              <a:rPr lang="de-DE" sz="1400" i="1" noProof="0" dirty="0">
                <a:solidFill>
                  <a:schemeClr val="tx1">
                    <a:lumMod val="50000"/>
                    <a:lumOff val="50000"/>
                  </a:schemeClr>
                </a:solidFill>
              </a:rPr>
              <a:t>„Papillenödem mit makulärem Stern“ – welche Erkrankung wird damit bezeichnet?</a:t>
            </a:r>
          </a:p>
          <a:p>
            <a:r>
              <a:rPr lang="de-DE" sz="1400" b="1" noProof="0" dirty="0">
                <a:solidFill>
                  <a:schemeClr val="tx1">
                    <a:lumMod val="50000"/>
                    <a:lumOff val="50000"/>
                  </a:schemeClr>
                </a:solidFill>
              </a:rPr>
              <a:t>Neuroretinitis</a:t>
            </a:r>
          </a:p>
          <a:p>
            <a:endParaRPr lang="de-DE" sz="1400" i="1" noProof="0" dirty="0">
              <a:solidFill>
                <a:schemeClr val="tx1">
                  <a:lumMod val="50000"/>
                  <a:lumOff val="50000"/>
                </a:schemeClr>
              </a:solidFill>
            </a:endParaRPr>
          </a:p>
          <a:p>
            <a:r>
              <a:rPr lang="de-DE" sz="1400" i="1" noProof="0" dirty="0">
                <a:solidFill>
                  <a:schemeClr val="tx1">
                    <a:lumMod val="50000"/>
                    <a:lumOff val="50000"/>
                  </a:schemeClr>
                </a:solidFill>
              </a:rPr>
              <a:t>Was ist die häufigste Ursache für eine Neuroretinitis?</a:t>
            </a:r>
          </a:p>
          <a:p>
            <a:r>
              <a:rPr lang="de-DE" sz="1400" b="1" noProof="0" dirty="0"/>
              <a:t>Katzenkratzkrankheit (CSD)</a:t>
            </a:r>
          </a:p>
        </p:txBody>
      </p:sp>
      <p:sp>
        <p:nvSpPr>
          <p:cNvPr id="4" name="Oval 3">
            <a:extLst>
              <a:ext uri="{FF2B5EF4-FFF2-40B4-BE49-F238E27FC236}">
                <a16:creationId xmlns:a16="http://schemas.microsoft.com/office/drawing/2014/main" id="{1EA08A88-2BBD-45D6-AC1F-C93708E968E2}"/>
              </a:ext>
            </a:extLst>
          </p:cNvPr>
          <p:cNvSpPr/>
          <p:nvPr/>
        </p:nvSpPr>
        <p:spPr>
          <a:xfrm>
            <a:off x="-5439" y="6353782"/>
            <a:ext cx="2830933" cy="50421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
        <p:nvSpPr>
          <p:cNvPr id="39" name="TextBox 38">
            <a:extLst>
              <a:ext uri="{FF2B5EF4-FFF2-40B4-BE49-F238E27FC236}">
                <a16:creationId xmlns:a16="http://schemas.microsoft.com/office/drawing/2014/main" id="{D2EC2DE9-F0BC-4699-A13C-1F8D8C21FBAD}"/>
              </a:ext>
            </a:extLst>
          </p:cNvPr>
          <p:cNvSpPr txBox="1"/>
          <p:nvPr/>
        </p:nvSpPr>
        <p:spPr>
          <a:xfrm>
            <a:off x="3590772" y="4724400"/>
            <a:ext cx="3724428" cy="671979"/>
          </a:xfrm>
          <a:prstGeom prst="rect">
            <a:avLst/>
          </a:prstGeom>
          <a:solidFill>
            <a:srgbClr val="002060"/>
          </a:solidFill>
        </p:spPr>
        <p:txBody>
          <a:bodyPr wrap="square" lIns="25400" tIns="12700" rIns="25400" bIns="12700" rtlCol="0">
            <a:spAutoFit/>
          </a:bodyPr>
          <a:lstStyle/>
          <a:p>
            <a:r>
              <a:rPr lang="de-DE" sz="1400" noProof="0" dirty="0">
                <a:solidFill>
                  <a:schemeClr val="bg1"/>
                </a:solidFill>
              </a:rPr>
              <a:t>Welcher Erreger ist für die CSD verantwortlich?</a:t>
            </a:r>
          </a:p>
          <a:p>
            <a:endParaRPr lang="de-DE" sz="1400" noProof="0" dirty="0">
              <a:solidFill>
                <a:schemeClr val="bg1"/>
              </a:solidFill>
            </a:endParaRPr>
          </a:p>
        </p:txBody>
      </p:sp>
    </p:spTree>
    <p:extLst>
      <p:ext uri="{BB962C8B-B14F-4D97-AF65-F5344CB8AC3E}">
        <p14:creationId xmlns:p14="http://schemas.microsoft.com/office/powerpoint/2010/main" val="16766133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59</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0D9831-468D-43A4-932A-99553003B7E0}"/>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chemeClr val="bg1">
                    <a:lumMod val="75000"/>
                  </a:schemeClr>
                </a:solidFill>
              </a:rPr>
              <a:t>Chronisch</a:t>
            </a:r>
          </a:p>
        </p:txBody>
      </p: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chemeClr val="bg1">
                    <a:lumMod val="75000"/>
                  </a:schemeClr>
                </a:solidFill>
              </a:rPr>
              <a:t>Akut</a:t>
            </a:r>
          </a:p>
        </p:txBody>
      </p:sp>
      <p:sp>
        <p:nvSpPr>
          <p:cNvPr id="9" name="TextBox 8">
            <a:extLst>
              <a:ext uri="{FF2B5EF4-FFF2-40B4-BE49-F238E27FC236}">
                <a16:creationId xmlns:a16="http://schemas.microsoft.com/office/drawing/2014/main" id="{559DEC8C-3346-41CD-B585-F7A6ED069038}"/>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Arteriosklerose</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Vasospasmus</a:t>
            </a:r>
          </a:p>
        </p:txBody>
      </p:sp>
      <p:cxnSp>
        <p:nvCxnSpPr>
          <p:cNvPr id="22" name="Straight Arrow Connector 21">
            <a:extLst>
              <a:ext uri="{FF2B5EF4-FFF2-40B4-BE49-F238E27FC236}">
                <a16:creationId xmlns:a16="http://schemas.microsoft.com/office/drawing/2014/main" id="{BA2A7B20-9CF3-457E-ABD6-BCB71CFFEABD}"/>
              </a:ext>
            </a:extLst>
          </p:cNvPr>
          <p:cNvCxnSpPr>
            <a:cxnSpLocks/>
            <a:endCxn id="9" idx="0"/>
          </p:cNvCxnSpPr>
          <p:nvPr/>
        </p:nvCxnSpPr>
        <p:spPr>
          <a:xfrm>
            <a:off x="2059852" y="1831848"/>
            <a:ext cx="2120" cy="106680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B50E7C6-C811-4B51-B776-4D8C79C54D29}"/>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Welcher Prozess vermittelt die durch </a:t>
            </a:r>
            <a:r>
              <a:rPr lang="de-DE" sz="1600" b="1" noProof="0" dirty="0">
                <a:solidFill>
                  <a:schemeClr val="bg1">
                    <a:lumMod val="75000"/>
                  </a:schemeClr>
                </a:solidFill>
              </a:rPr>
              <a:t>chronische </a:t>
            </a:r>
            <a:r>
              <a:rPr lang="de-DE" sz="1600" i="1" noProof="0" dirty="0">
                <a:solidFill>
                  <a:schemeClr val="bg1">
                    <a:lumMod val="75000"/>
                  </a:schemeClr>
                </a:solidFill>
              </a:rPr>
              <a:t>HTN verursachten Schäden?</a:t>
            </a:r>
          </a:p>
        </p:txBody>
      </p:sp>
      <p:sp>
        <p:nvSpPr>
          <p:cNvPr id="28" name="TextBox 27">
            <a:extLst>
              <a:ext uri="{FF2B5EF4-FFF2-40B4-BE49-F238E27FC236}">
                <a16:creationId xmlns:a16="http://schemas.microsoft.com/office/drawing/2014/main" id="{30A6DC14-B23F-45DD-A499-6B617E3C289C}"/>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chemeClr val="bg1">
                    <a:lumMod val="75000"/>
                  </a:schemeClr>
                </a:solidFill>
              </a:rPr>
              <a:t>Retinopathie</a:t>
            </a:r>
          </a:p>
        </p:txBody>
      </p:sp>
      <p:sp>
        <p:nvSpPr>
          <p:cNvPr id="29" name="TextBox 28">
            <a:extLst>
              <a:ext uri="{FF2B5EF4-FFF2-40B4-BE49-F238E27FC236}">
                <a16:creationId xmlns:a16="http://schemas.microsoft.com/office/drawing/2014/main" id="{F6F93350-D01B-476A-8748-F019A1AF09A7}"/>
              </a:ext>
            </a:extLst>
          </p:cNvPr>
          <p:cNvSpPr txBox="1"/>
          <p:nvPr/>
        </p:nvSpPr>
        <p:spPr>
          <a:xfrm>
            <a:off x="5239512" y="4270248"/>
            <a:ext cx="3904488" cy="274320"/>
          </a:xfrm>
          <a:prstGeom prst="rect">
            <a:avLst/>
          </a:prstGeom>
          <a:noFill/>
        </p:spPr>
        <p:txBody>
          <a:bodyPr wrap="none" lIns="25400" tIns="12700" rIns="25400" bIns="12700" rtlCol="0">
            <a:noAutofit/>
          </a:bodyPr>
          <a:lstStyle/>
          <a:p>
            <a:pPr algn="ctr"/>
            <a:r>
              <a:rPr lang="de-DE" sz="1600" noProof="0" dirty="0">
                <a:solidFill>
                  <a:schemeClr val="bg1">
                    <a:lumMod val="75000"/>
                  </a:schemeClr>
                </a:solidFill>
              </a:rPr>
              <a:t>Choroidopathie und </a:t>
            </a:r>
            <a:r>
              <a:rPr lang="de-DE" sz="1600" b="1" noProof="0" dirty="0">
                <a:solidFill>
                  <a:srgbClr val="0000FF"/>
                </a:solidFill>
              </a:rPr>
              <a:t>Optikusneuropathie</a:t>
            </a:r>
          </a:p>
        </p:txBody>
      </p:sp>
      <p:sp>
        <p:nvSpPr>
          <p:cNvPr id="26" name="TextBox 25">
            <a:extLst>
              <a:ext uri="{FF2B5EF4-FFF2-40B4-BE49-F238E27FC236}">
                <a16:creationId xmlns:a16="http://schemas.microsoft.com/office/drawing/2014/main" id="{CDF07434-32B5-419D-9B3F-11C02D0B805A}"/>
              </a:ext>
            </a:extLst>
          </p:cNvPr>
          <p:cNvSpPr txBox="1"/>
          <p:nvPr/>
        </p:nvSpPr>
        <p:spPr>
          <a:xfrm>
            <a:off x="76200" y="4876800"/>
            <a:ext cx="970137"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Arterioläre</a:t>
            </a:r>
          </a:p>
          <a:p>
            <a:pPr algn="ctr">
              <a:lnSpc>
                <a:spcPts val="1500"/>
              </a:lnSpc>
            </a:pPr>
            <a:r>
              <a:rPr lang="de-DE" sz="1200" noProof="0" dirty="0">
                <a:solidFill>
                  <a:schemeClr val="bg1">
                    <a:lumMod val="75000"/>
                  </a:schemeClr>
                </a:solidFill>
              </a:rPr>
              <a:t>Verengung</a:t>
            </a:r>
          </a:p>
        </p:txBody>
      </p:sp>
      <p:sp>
        <p:nvSpPr>
          <p:cNvPr id="36" name="TextBox 35">
            <a:extLst>
              <a:ext uri="{FF2B5EF4-FFF2-40B4-BE49-F238E27FC236}">
                <a16:creationId xmlns:a16="http://schemas.microsoft.com/office/drawing/2014/main" id="{5D286655-857D-4B39-84CC-E1821E23A304}"/>
              </a:ext>
            </a:extLst>
          </p:cNvPr>
          <p:cNvSpPr txBox="1"/>
          <p:nvPr/>
        </p:nvSpPr>
        <p:spPr>
          <a:xfrm>
            <a:off x="102674" y="6338549"/>
            <a:ext cx="1497526" cy="307777"/>
          </a:xfrm>
          <a:prstGeom prst="rect">
            <a:avLst/>
          </a:prstGeom>
          <a:noFill/>
        </p:spPr>
        <p:txBody>
          <a:bodyPr wrap="square" lIns="25400" tIns="12700" rIns="25400" bIns="12700" rtlCol="0">
            <a:spAutoFit/>
          </a:bodyPr>
          <a:lstStyle/>
          <a:p>
            <a:pPr algn="ctr"/>
            <a:r>
              <a:rPr lang="de-DE" sz="1200" noProof="0" dirty="0">
                <a:solidFill>
                  <a:schemeClr val="bg1">
                    <a:lumMod val="75000"/>
                  </a:schemeClr>
                </a:solidFill>
              </a:rPr>
              <a:t>Mikroaneurysmen</a:t>
            </a:r>
          </a:p>
        </p:txBody>
      </p:sp>
      <p:sp>
        <p:nvSpPr>
          <p:cNvPr id="37" name="TextBox 36">
            <a:extLst>
              <a:ext uri="{FF2B5EF4-FFF2-40B4-BE49-F238E27FC236}">
                <a16:creationId xmlns:a16="http://schemas.microsoft.com/office/drawing/2014/main" id="{63299B8B-499C-4BEB-B366-FAAB813038F5}"/>
              </a:ext>
            </a:extLst>
          </p:cNvPr>
          <p:cNvSpPr txBox="1"/>
          <p:nvPr/>
        </p:nvSpPr>
        <p:spPr>
          <a:xfrm>
            <a:off x="0" y="5486400"/>
            <a:ext cx="1237838"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Retinale</a:t>
            </a:r>
          </a:p>
          <a:p>
            <a:pPr algn="ctr">
              <a:lnSpc>
                <a:spcPts val="1500"/>
              </a:lnSpc>
            </a:pPr>
            <a:r>
              <a:rPr lang="de-DE" sz="1200" noProof="0" dirty="0">
                <a:solidFill>
                  <a:schemeClr val="bg1">
                    <a:lumMod val="75000"/>
                  </a:schemeClr>
                </a:solidFill>
              </a:rPr>
              <a:t>Blutungen</a:t>
            </a:r>
          </a:p>
        </p:txBody>
      </p:sp>
      <p:sp>
        <p:nvSpPr>
          <p:cNvPr id="38" name="TextBox 37">
            <a:extLst>
              <a:ext uri="{FF2B5EF4-FFF2-40B4-BE49-F238E27FC236}">
                <a16:creationId xmlns:a16="http://schemas.microsoft.com/office/drawing/2014/main" id="{5F7424A3-1A1D-4BE1-8F74-28DA3E134E30}"/>
              </a:ext>
            </a:extLst>
          </p:cNvPr>
          <p:cNvSpPr txBox="1"/>
          <p:nvPr/>
        </p:nvSpPr>
        <p:spPr>
          <a:xfrm>
            <a:off x="2514600" y="6324600"/>
            <a:ext cx="1697901" cy="307777"/>
          </a:xfrm>
          <a:prstGeom prst="rect">
            <a:avLst/>
          </a:prstGeom>
          <a:noFill/>
        </p:spPr>
        <p:txBody>
          <a:bodyPr wrap="square" lIns="25400" tIns="12700" rIns="25400" bIns="12700" rtlCol="0">
            <a:spAutoFit/>
          </a:bodyPr>
          <a:lstStyle/>
          <a:p>
            <a:pPr algn="ctr"/>
            <a:r>
              <a:rPr lang="de-DE" sz="1200" noProof="0" dirty="0">
                <a:solidFill>
                  <a:schemeClr val="bg1">
                    <a:lumMod val="75000"/>
                  </a:schemeClr>
                </a:solidFill>
              </a:rPr>
              <a:t>Neovaskularisation</a:t>
            </a:r>
          </a:p>
        </p:txBody>
      </p:sp>
      <p:cxnSp>
        <p:nvCxnSpPr>
          <p:cNvPr id="40" name="Straight Arrow Connector 39">
            <a:extLst>
              <a:ext uri="{FF2B5EF4-FFF2-40B4-BE49-F238E27FC236}">
                <a16:creationId xmlns:a16="http://schemas.microsoft.com/office/drawing/2014/main" id="{0E15A671-AF69-4807-B3BD-E4DBBAB2C1D5}"/>
              </a:ext>
            </a:extLst>
          </p:cNvPr>
          <p:cNvCxnSpPr>
            <a:cxnSpLocks/>
          </p:cNvCxnSpPr>
          <p:nvPr/>
        </p:nvCxnSpPr>
        <p:spPr>
          <a:xfrm>
            <a:off x="2057400" y="3352800"/>
            <a:ext cx="0" cy="892314"/>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61309F6-143D-4F5B-BDC8-AE5C411A00DE}"/>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solidFill>
                  <a:schemeClr val="bg1">
                    <a:lumMod val="75000"/>
                  </a:schemeClr>
                </a:solidFill>
              </a:rPr>
              <a:t>Welche Pathologie tritt typischerweise auf?</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BA47095E-D2AC-4268-AB70-34204A91496D}"/>
              </a:ext>
            </a:extLst>
          </p:cNvPr>
          <p:cNvCxnSpPr>
            <a:stCxn id="28" idx="2"/>
          </p:cNvCxnSpPr>
          <p:nvPr/>
        </p:nvCxnSpPr>
        <p:spPr>
          <a:xfrm flipH="1">
            <a:off x="1048767" y="4636008"/>
            <a:ext cx="1013205"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6193A197-86AF-481D-9814-E546B363502D}"/>
              </a:ext>
            </a:extLst>
          </p:cNvPr>
          <p:cNvCxnSpPr>
            <a:cxnSpLocks/>
            <a:stCxn id="28" idx="2"/>
          </p:cNvCxnSpPr>
          <p:nvPr/>
        </p:nvCxnSpPr>
        <p:spPr>
          <a:xfrm flipH="1">
            <a:off x="1048767" y="4636008"/>
            <a:ext cx="1013205" cy="92964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9E13192A-9770-49C2-A1BD-6F7646070D6F}"/>
              </a:ext>
            </a:extLst>
          </p:cNvPr>
          <p:cNvCxnSpPr>
            <a:cxnSpLocks/>
            <a:stCxn id="28" idx="2"/>
          </p:cNvCxnSpPr>
          <p:nvPr/>
        </p:nvCxnSpPr>
        <p:spPr>
          <a:xfrm flipH="1">
            <a:off x="1048767" y="4636008"/>
            <a:ext cx="1013205"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AB5C244A-A78D-4086-B1D7-97BF1AE8EB92}"/>
              </a:ext>
            </a:extLst>
          </p:cNvPr>
          <p:cNvCxnSpPr>
            <a:cxnSpLocks/>
            <a:stCxn id="28" idx="2"/>
          </p:cNvCxnSpPr>
          <p:nvPr/>
        </p:nvCxnSpPr>
        <p:spPr>
          <a:xfrm>
            <a:off x="2061972" y="4636008"/>
            <a:ext cx="1064658" cy="93754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26726DB3-263C-430A-A80F-F4F7D3D5AA3C}"/>
              </a:ext>
            </a:extLst>
          </p:cNvPr>
          <p:cNvCxnSpPr>
            <a:cxnSpLocks/>
            <a:stCxn id="28" idx="2"/>
          </p:cNvCxnSpPr>
          <p:nvPr/>
        </p:nvCxnSpPr>
        <p:spPr>
          <a:xfrm>
            <a:off x="2061972" y="4636008"/>
            <a:ext cx="1073259" cy="368478"/>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1DF67A9F-F778-4A62-9736-4547ED887DDA}"/>
              </a:ext>
            </a:extLst>
          </p:cNvPr>
          <p:cNvSpPr txBox="1"/>
          <p:nvPr/>
        </p:nvSpPr>
        <p:spPr>
          <a:xfrm>
            <a:off x="3048000" y="4884708"/>
            <a:ext cx="742512"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A-V</a:t>
            </a:r>
          </a:p>
          <a:p>
            <a:pPr algn="ctr">
              <a:lnSpc>
                <a:spcPts val="1500"/>
              </a:lnSpc>
            </a:pPr>
            <a:r>
              <a:rPr lang="de-DE" sz="1200" noProof="0" dirty="0">
                <a:solidFill>
                  <a:schemeClr val="bg1">
                    <a:lumMod val="75000"/>
                  </a:schemeClr>
                </a:solidFill>
              </a:rPr>
              <a:t>Einschnitt</a:t>
            </a:r>
          </a:p>
        </p:txBody>
      </p:sp>
      <p:cxnSp>
        <p:nvCxnSpPr>
          <p:cNvPr id="69" name="Straight Arrow Connector 68">
            <a:extLst>
              <a:ext uri="{FF2B5EF4-FFF2-40B4-BE49-F238E27FC236}">
                <a16:creationId xmlns:a16="http://schemas.microsoft.com/office/drawing/2014/main" id="{36D26F5B-56DC-4DF0-8B4E-1D23B8A6745F}"/>
              </a:ext>
            </a:extLst>
          </p:cNvPr>
          <p:cNvCxnSpPr>
            <a:cxnSpLocks/>
            <a:stCxn id="28" idx="2"/>
          </p:cNvCxnSpPr>
          <p:nvPr/>
        </p:nvCxnSpPr>
        <p:spPr>
          <a:xfrm>
            <a:off x="2061972" y="4636008"/>
            <a:ext cx="1064658" cy="1693556"/>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DE4A4574-1150-4722-8289-6C3E0E8CC84B}"/>
              </a:ext>
            </a:extLst>
          </p:cNvPr>
          <p:cNvSpPr txBox="1"/>
          <p:nvPr/>
        </p:nvSpPr>
        <p:spPr>
          <a:xfrm>
            <a:off x="3007548" y="5494698"/>
            <a:ext cx="1031052" cy="477054"/>
          </a:xfrm>
          <a:prstGeom prst="rect">
            <a:avLst/>
          </a:prstGeom>
          <a:noFill/>
        </p:spPr>
        <p:txBody>
          <a:bodyPr wrap="square" lIns="25400" tIns="12700" rIns="25400" bIns="12700" rtlCol="0">
            <a:spAutoFit/>
          </a:bodyPr>
          <a:lstStyle/>
          <a:p>
            <a:pPr algn="ctr">
              <a:lnSpc>
                <a:spcPts val="1500"/>
              </a:lnSpc>
            </a:pPr>
            <a:r>
              <a:rPr lang="de-DE" sz="1200" noProof="0" dirty="0">
                <a:solidFill>
                  <a:schemeClr val="bg1">
                    <a:lumMod val="75000"/>
                  </a:schemeClr>
                </a:solidFill>
              </a:rPr>
              <a:t>Baumwoll-</a:t>
            </a:r>
          </a:p>
          <a:p>
            <a:pPr algn="ctr">
              <a:lnSpc>
                <a:spcPts val="1500"/>
              </a:lnSpc>
            </a:pPr>
            <a:r>
              <a:rPr lang="de-DE" sz="1200" noProof="0" dirty="0">
                <a:solidFill>
                  <a:schemeClr val="bg1">
                    <a:lumMod val="75000"/>
                  </a:schemeClr>
                </a:solidFill>
              </a:rPr>
              <a:t>Wollflecken</a:t>
            </a:r>
          </a:p>
        </p:txBody>
      </p:sp>
      <p:sp>
        <p:nvSpPr>
          <p:cNvPr id="34" name="TextBox 33">
            <a:extLst>
              <a:ext uri="{FF2B5EF4-FFF2-40B4-BE49-F238E27FC236}">
                <a16:creationId xmlns:a16="http://schemas.microsoft.com/office/drawing/2014/main" id="{B9E99119-FD85-4558-B64D-98EAD09233F5}"/>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solidFill>
                  <a:schemeClr val="bg1">
                    <a:lumMod val="75000"/>
                  </a:schemeClr>
                </a:solidFill>
              </a:rPr>
              <a:t>Welche Pathologien (2) treten typischerweise auf?</a:t>
            </a:r>
          </a:p>
        </p:txBody>
      </p:sp>
      <p:sp>
        <p:nvSpPr>
          <p:cNvPr id="43" name="TextBox 42">
            <a:extLst>
              <a:ext uri="{FF2B5EF4-FFF2-40B4-BE49-F238E27FC236}">
                <a16:creationId xmlns:a16="http://schemas.microsoft.com/office/drawing/2014/main" id="{81B8A694-7D72-4C5B-80B6-C8841A4B5A84}"/>
              </a:ext>
            </a:extLst>
          </p:cNvPr>
          <p:cNvSpPr txBox="1"/>
          <p:nvPr/>
        </p:nvSpPr>
        <p:spPr>
          <a:xfrm>
            <a:off x="3459447" y="4724400"/>
            <a:ext cx="5577168" cy="1749197"/>
          </a:xfrm>
          <a:prstGeom prst="rect">
            <a:avLst/>
          </a:prstGeom>
          <a:solidFill>
            <a:srgbClr val="FFFF00"/>
          </a:solidFill>
        </p:spPr>
        <p:txBody>
          <a:bodyPr wrap="square" lIns="25400" tIns="12700" rIns="25400" bIns="12700" rtlCol="0">
            <a:spAutoFit/>
          </a:bodyPr>
          <a:lstStyle/>
          <a:p>
            <a:r>
              <a:rPr lang="de-DE" sz="1600" i="1" noProof="0" dirty="0">
                <a:solidFill>
                  <a:schemeClr val="bg1">
                    <a:lumMod val="65000"/>
                  </a:schemeClr>
                </a:solidFill>
              </a:rPr>
              <a:t>Wie sehen die ophthalmoskopischen Befunde bei einer hypertensiven Optikusneuropathie aus?</a:t>
            </a:r>
          </a:p>
          <a:p>
            <a:r>
              <a:rPr lang="de-DE" sz="1600" noProof="0" dirty="0">
                <a:solidFill>
                  <a:schemeClr val="bg1">
                    <a:lumMod val="65000"/>
                  </a:schemeClr>
                </a:solidFill>
              </a:rPr>
              <a:t>--Peripapilläre Blutungen</a:t>
            </a:r>
          </a:p>
          <a:p>
            <a:r>
              <a:rPr lang="de-DE" sz="1600" noProof="0" dirty="0">
                <a:solidFill>
                  <a:schemeClr val="bg1">
                    <a:lumMod val="65000"/>
                  </a:schemeClr>
                </a:solidFill>
              </a:rPr>
              <a:t>--Unscharfe Abgrenzung des Papillenrandes</a:t>
            </a:r>
          </a:p>
          <a:p>
            <a:r>
              <a:rPr lang="de-DE" sz="1600" b="1" noProof="0" dirty="0">
                <a:solidFill>
                  <a:srgbClr val="0000FF"/>
                </a:solidFill>
              </a:rPr>
              <a:t>--Papillenödem</a:t>
            </a:r>
          </a:p>
          <a:p>
            <a:r>
              <a:rPr lang="de-DE" sz="1600" b="1" noProof="0" dirty="0">
                <a:solidFill>
                  <a:srgbClr val="0000FF"/>
                </a:solidFill>
              </a:rPr>
              <a:t>--Makuläres Exsudat (möglicherweise in einer „Stern“-Konfiguration)</a:t>
            </a:r>
          </a:p>
        </p:txBody>
      </p:sp>
      <p:sp>
        <p:nvSpPr>
          <p:cNvPr id="2" name="Left Brace 1">
            <a:extLst>
              <a:ext uri="{FF2B5EF4-FFF2-40B4-BE49-F238E27FC236}">
                <a16:creationId xmlns:a16="http://schemas.microsoft.com/office/drawing/2014/main" id="{125CA6C7-2923-467C-985A-29D1AF45B533}"/>
              </a:ext>
            </a:extLst>
          </p:cNvPr>
          <p:cNvSpPr/>
          <p:nvPr/>
        </p:nvSpPr>
        <p:spPr>
          <a:xfrm>
            <a:off x="3306798" y="5754704"/>
            <a:ext cx="198749" cy="532189"/>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noProof="0" dirty="0"/>
          </a:p>
        </p:txBody>
      </p:sp>
      <p:sp>
        <p:nvSpPr>
          <p:cNvPr id="3" name="TextBox 2">
            <a:extLst>
              <a:ext uri="{FF2B5EF4-FFF2-40B4-BE49-F238E27FC236}">
                <a16:creationId xmlns:a16="http://schemas.microsoft.com/office/drawing/2014/main" id="{67B311DB-4102-4F24-9D17-A5C79DDA4E29}"/>
              </a:ext>
            </a:extLst>
          </p:cNvPr>
          <p:cNvSpPr txBox="1"/>
          <p:nvPr/>
        </p:nvSpPr>
        <p:spPr>
          <a:xfrm>
            <a:off x="102674" y="5013471"/>
            <a:ext cx="3277025" cy="1749197"/>
          </a:xfrm>
          <a:prstGeom prst="rect">
            <a:avLst/>
          </a:prstGeom>
          <a:solidFill>
            <a:srgbClr val="00B0F0"/>
          </a:solidFill>
        </p:spPr>
        <p:txBody>
          <a:bodyPr wrap="square" lIns="25400" tIns="12700" rIns="25400" bIns="12700" rtlCol="0">
            <a:spAutoFit/>
          </a:bodyPr>
          <a:lstStyle/>
          <a:p>
            <a:r>
              <a:rPr lang="de-DE" sz="1400" i="1" noProof="0" dirty="0">
                <a:solidFill>
                  <a:schemeClr val="tx1">
                    <a:lumMod val="50000"/>
                    <a:lumOff val="50000"/>
                  </a:schemeClr>
                </a:solidFill>
              </a:rPr>
              <a:t>„Papillenödem mit makulärem Stern“ – welche Erkrankung wird damit bezeichnet?</a:t>
            </a:r>
          </a:p>
          <a:p>
            <a:r>
              <a:rPr lang="de-DE" sz="1400" b="1" noProof="0" dirty="0">
                <a:solidFill>
                  <a:schemeClr val="tx1">
                    <a:lumMod val="50000"/>
                    <a:lumOff val="50000"/>
                  </a:schemeClr>
                </a:solidFill>
              </a:rPr>
              <a:t>Neuroretinitis</a:t>
            </a:r>
          </a:p>
          <a:p>
            <a:endParaRPr lang="de-DE" sz="1400" i="1" noProof="0" dirty="0">
              <a:solidFill>
                <a:schemeClr val="tx1">
                  <a:lumMod val="50000"/>
                  <a:lumOff val="50000"/>
                </a:schemeClr>
              </a:solidFill>
            </a:endParaRPr>
          </a:p>
          <a:p>
            <a:r>
              <a:rPr lang="de-DE" sz="1400" i="1" noProof="0" dirty="0">
                <a:solidFill>
                  <a:schemeClr val="tx1">
                    <a:lumMod val="50000"/>
                    <a:lumOff val="50000"/>
                  </a:schemeClr>
                </a:solidFill>
              </a:rPr>
              <a:t>Was ist die häufigste Ursache für eine Neuroretinitis?</a:t>
            </a:r>
          </a:p>
          <a:p>
            <a:r>
              <a:rPr lang="de-DE" sz="1400" b="1" noProof="0" dirty="0"/>
              <a:t>Katzenkratzkrankheit (CSD)</a:t>
            </a:r>
          </a:p>
        </p:txBody>
      </p:sp>
      <p:sp>
        <p:nvSpPr>
          <p:cNvPr id="4" name="Oval 3">
            <a:extLst>
              <a:ext uri="{FF2B5EF4-FFF2-40B4-BE49-F238E27FC236}">
                <a16:creationId xmlns:a16="http://schemas.microsoft.com/office/drawing/2014/main" id="{1EA08A88-2BBD-45D6-AC1F-C93708E968E2}"/>
              </a:ext>
            </a:extLst>
          </p:cNvPr>
          <p:cNvSpPr/>
          <p:nvPr/>
        </p:nvSpPr>
        <p:spPr>
          <a:xfrm>
            <a:off x="35918" y="6348657"/>
            <a:ext cx="2734714" cy="50934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
        <p:nvSpPr>
          <p:cNvPr id="39" name="TextBox 38">
            <a:extLst>
              <a:ext uri="{FF2B5EF4-FFF2-40B4-BE49-F238E27FC236}">
                <a16:creationId xmlns:a16="http://schemas.microsoft.com/office/drawing/2014/main" id="{D2EC2DE9-F0BC-4699-A13C-1F8D8C21FBAD}"/>
              </a:ext>
            </a:extLst>
          </p:cNvPr>
          <p:cNvSpPr txBox="1"/>
          <p:nvPr/>
        </p:nvSpPr>
        <p:spPr>
          <a:xfrm>
            <a:off x="3691356" y="4749504"/>
            <a:ext cx="3390672" cy="671979"/>
          </a:xfrm>
          <a:prstGeom prst="rect">
            <a:avLst/>
          </a:prstGeom>
          <a:solidFill>
            <a:srgbClr val="002060"/>
          </a:solidFill>
        </p:spPr>
        <p:txBody>
          <a:bodyPr wrap="square" lIns="25400" tIns="12700" rIns="25400" bIns="12700" rtlCol="0">
            <a:spAutoFit/>
          </a:bodyPr>
          <a:lstStyle/>
          <a:p>
            <a:r>
              <a:rPr lang="de-DE" sz="1400" noProof="0" dirty="0">
                <a:solidFill>
                  <a:schemeClr val="bg1"/>
                </a:solidFill>
              </a:rPr>
              <a:t>Welcher Erreger ist für die CSD verantwortlich?</a:t>
            </a:r>
          </a:p>
          <a:p>
            <a:r>
              <a:rPr lang="de-DE" sz="1400" i="1" noProof="0" dirty="0">
                <a:solidFill>
                  <a:schemeClr val="bg1"/>
                </a:solidFill>
              </a:rPr>
              <a:t>Bartonella henselae</a:t>
            </a:r>
            <a:endParaRPr lang="de-DE" sz="1600" i="1" noProof="0" dirty="0">
              <a:solidFill>
                <a:schemeClr val="bg1"/>
              </a:solidFill>
            </a:endParaRPr>
          </a:p>
        </p:txBody>
      </p:sp>
    </p:spTree>
    <p:extLst>
      <p:ext uri="{BB962C8B-B14F-4D97-AF65-F5344CB8AC3E}">
        <p14:creationId xmlns:p14="http://schemas.microsoft.com/office/powerpoint/2010/main" val="1572897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6D722A-D998-0F45-B01E-4828415BC29C}"/>
              </a:ext>
            </a:extLst>
          </p:cNvPr>
          <p:cNvGrpSpPr/>
          <p:nvPr/>
        </p:nvGrpSpPr>
        <p:grpSpPr>
          <a:xfrm>
            <a:off x="1905000" y="1066800"/>
            <a:ext cx="6781800" cy="3886200"/>
            <a:chOff x="1905000" y="1066800"/>
            <a:chExt cx="6781800" cy="3886200"/>
          </a:xfrm>
        </p:grpSpPr>
        <p:sp>
          <p:nvSpPr>
            <p:cNvPr id="4" name="Rectangle 9">
              <a:extLst>
                <a:ext uri="{FF2B5EF4-FFF2-40B4-BE49-F238E27FC236}">
                  <a16:creationId xmlns:a16="http://schemas.microsoft.com/office/drawing/2014/main" id="{7293DAE2-362C-BF3C-E0CC-234227D83E9D}"/>
                </a:ext>
              </a:extLst>
            </p:cNvPr>
            <p:cNvSpPr>
              <a:spLocks noChangeArrowheads="1"/>
            </p:cNvSpPr>
            <p:nvPr/>
          </p:nvSpPr>
          <p:spPr bwMode="auto">
            <a:xfrm>
              <a:off x="6019800" y="1376846"/>
              <a:ext cx="2667000" cy="371182"/>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nvGrpSpPr>
            <p:cNvPr id="5" name="Group 4">
              <a:extLst>
                <a:ext uri="{FF2B5EF4-FFF2-40B4-BE49-F238E27FC236}">
                  <a16:creationId xmlns:a16="http://schemas.microsoft.com/office/drawing/2014/main" id="{2668FEEB-8A04-5411-81DD-0C36DB851F0B}"/>
                </a:ext>
              </a:extLst>
            </p:cNvPr>
            <p:cNvGrpSpPr/>
            <p:nvPr/>
          </p:nvGrpSpPr>
          <p:grpSpPr>
            <a:xfrm>
              <a:off x="1905000" y="1066800"/>
              <a:ext cx="2057400" cy="3886200"/>
              <a:chOff x="1905000" y="1066800"/>
              <a:chExt cx="2057400" cy="3886200"/>
            </a:xfrm>
          </p:grpSpPr>
          <p:sp>
            <p:nvSpPr>
              <p:cNvPr id="6" name="Rectangle 14">
                <a:extLst>
                  <a:ext uri="{FF2B5EF4-FFF2-40B4-BE49-F238E27FC236}">
                    <a16:creationId xmlns:a16="http://schemas.microsoft.com/office/drawing/2014/main" id="{C1BF5836-E6AC-EFB4-BCFD-487B6B7E7593}"/>
                  </a:ext>
                </a:extLst>
              </p:cNvPr>
              <p:cNvSpPr>
                <a:spLocks noChangeArrowheads="1"/>
              </p:cNvSpPr>
              <p:nvPr/>
            </p:nvSpPr>
            <p:spPr bwMode="auto">
              <a:xfrm>
                <a:off x="1905000" y="1709928"/>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7" name="Rectangle 14">
                <a:extLst>
                  <a:ext uri="{FF2B5EF4-FFF2-40B4-BE49-F238E27FC236}">
                    <a16:creationId xmlns:a16="http://schemas.microsoft.com/office/drawing/2014/main" id="{3C32F3B4-D691-8BAF-E344-5ADFF99A8284}"/>
                  </a:ext>
                </a:extLst>
              </p:cNvPr>
              <p:cNvSpPr>
                <a:spLocks noChangeArrowheads="1"/>
              </p:cNvSpPr>
              <p:nvPr/>
            </p:nvSpPr>
            <p:spPr bwMode="auto">
              <a:xfrm>
                <a:off x="1905000" y="1066800"/>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8" name="Rectangle 14">
                <a:extLst>
                  <a:ext uri="{FF2B5EF4-FFF2-40B4-BE49-F238E27FC236}">
                    <a16:creationId xmlns:a16="http://schemas.microsoft.com/office/drawing/2014/main" id="{59BA1173-12C2-4E39-33D5-AF7693EA04E3}"/>
                  </a:ext>
                </a:extLst>
              </p:cNvPr>
              <p:cNvSpPr>
                <a:spLocks noChangeArrowheads="1"/>
              </p:cNvSpPr>
              <p:nvPr/>
            </p:nvSpPr>
            <p:spPr bwMode="auto">
              <a:xfrm>
                <a:off x="1905000" y="4642954"/>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grpSp>
      <p:sp>
        <p:nvSpPr>
          <p:cNvPr id="15372" name="Rectangle 12">
            <a:extLst>
              <a:ext uri="{FF2B5EF4-FFF2-40B4-BE49-F238E27FC236}">
                <a16:creationId xmlns:a16="http://schemas.microsoft.com/office/drawing/2014/main" id="{48F94F0B-85F0-4956-A7F6-F56E353E2C83}"/>
              </a:ext>
            </a:extLst>
          </p:cNvPr>
          <p:cNvSpPr>
            <a:spLocks noGrp="1" noChangeArrowheads="1"/>
          </p:cNvSpPr>
          <p:nvPr>
            <p:ph type="body" idx="1"/>
          </p:nvPr>
        </p:nvSpPr>
        <p:spPr>
          <a:xfrm>
            <a:off x="228600" y="1066800"/>
            <a:ext cx="8915400" cy="5562600"/>
          </a:xfrm>
        </p:spPr>
        <p:txBody>
          <a:bodyPr wrap="square" lIns="25400" tIns="12700" rIns="25400" bIns="12700"/>
          <a:lstStyle/>
          <a:p>
            <a:pPr marL="0" indent="0" eaLnBrk="1" hangingPunct="1">
              <a:buFont typeface="Wingdings" panose="05000000000000000000" pitchFamily="2" charset="2"/>
              <a:buNone/>
            </a:pPr>
            <a:r>
              <a:rPr lang="de-DE" sz="1800" noProof="0" dirty="0">
                <a:latin typeface="Arial" panose="020B0604020202020204" pitchFamily="34" charset="0"/>
              </a:rPr>
              <a:t>1) Hypertensive </a:t>
            </a:r>
            <a:r>
              <a:rPr lang="de-DE" sz="1800" i="1" noProof="0" dirty="0">
                <a:solidFill>
                  <a:srgbClr val="0000FF"/>
                </a:solidFill>
                <a:latin typeface="Arial" panose="020B0604020202020204" pitchFamily="34" charset="0"/>
              </a:rPr>
              <a:t>Retinopathie</a:t>
            </a:r>
          </a:p>
          <a:p>
            <a:pPr lvl="1" eaLnBrk="1" hangingPunct="1"/>
            <a:r>
              <a:rPr lang="de-DE" sz="1800" noProof="0" dirty="0">
                <a:latin typeface="Arial" panose="020B0604020202020204" pitchFamily="34" charset="0"/>
              </a:rPr>
              <a:t>Häufigstes Anzeichen bei chronischer Hypertonie: </a:t>
            </a:r>
            <a:r>
              <a:rPr lang="de-DE" sz="1800" noProof="0" dirty="0">
                <a:solidFill>
                  <a:srgbClr val="0000FF"/>
                </a:solidFill>
                <a:latin typeface="Arial" panose="020B0604020202020204" pitchFamily="34" charset="0"/>
                <a:sym typeface="Wingdings" panose="05000000000000000000" pitchFamily="2" charset="2"/>
              </a:rPr>
              <a:t>Verengung der Arteriolen</a:t>
            </a:r>
          </a:p>
          <a:p>
            <a:pPr marL="0" indent="0" eaLnBrk="1" hangingPunct="1">
              <a:buFont typeface="Wingdings" panose="05000000000000000000" pitchFamily="2" charset="2"/>
              <a:buNone/>
            </a:pPr>
            <a:r>
              <a:rPr lang="de-DE" sz="1800" noProof="0" dirty="0">
                <a:latin typeface="Arial" panose="020B0604020202020204" pitchFamily="34" charset="0"/>
                <a:sym typeface="Wingdings" panose="05000000000000000000" pitchFamily="2" charset="2"/>
              </a:rPr>
              <a:t>2) Hypertensive </a:t>
            </a:r>
            <a:r>
              <a:rPr lang="de-DE" sz="1800" i="1" noProof="0" dirty="0">
                <a:solidFill>
                  <a:srgbClr val="0000FF"/>
                </a:solidFill>
                <a:latin typeface="Arial" panose="020B0604020202020204" pitchFamily="34" charset="0"/>
                <a:sym typeface="Wingdings" panose="05000000000000000000" pitchFamily="2" charset="2"/>
              </a:rPr>
              <a:t>Choroidopathie</a:t>
            </a:r>
          </a:p>
          <a:p>
            <a:pPr lvl="1" eaLnBrk="1" hangingPunct="1"/>
            <a:r>
              <a:rPr lang="de-DE" sz="1800" noProof="0" dirty="0">
                <a:latin typeface="Arial" panose="020B0604020202020204" pitchFamily="34" charset="0"/>
              </a:rPr>
              <a:t>Tritt typischerweise bei jungen Patienten mit akutem Bluthochdruck auf: </a:t>
            </a:r>
          </a:p>
          <a:p>
            <a:pPr lvl="2" eaLnBrk="1" hangingPunct="1"/>
            <a:r>
              <a:rPr lang="de-DE" sz="1800" noProof="0" dirty="0">
                <a:solidFill>
                  <a:srgbClr val="0000FF"/>
                </a:solidFill>
                <a:latin typeface="Arial" panose="020B0604020202020204" pitchFamily="34" charset="0"/>
              </a:rPr>
              <a:t>Präeklampsie/Eklampsie</a:t>
            </a:r>
          </a:p>
          <a:p>
            <a:pPr lvl="2" eaLnBrk="1" hangingPunct="1"/>
            <a:r>
              <a:rPr lang="de-DE" sz="1800" noProof="0" dirty="0">
                <a:solidFill>
                  <a:srgbClr val="0000FF"/>
                </a:solidFill>
                <a:latin typeface="Arial" panose="020B0604020202020204" pitchFamily="34" charset="0"/>
              </a:rPr>
              <a:t>Phäochromozytom</a:t>
            </a:r>
          </a:p>
          <a:p>
            <a:pPr lvl="2" eaLnBrk="1" hangingPunct="1"/>
            <a:r>
              <a:rPr lang="de-DE" sz="1800" noProof="0" dirty="0">
                <a:solidFill>
                  <a:srgbClr val="0000FF"/>
                </a:solidFill>
                <a:latin typeface="Arial" panose="020B0604020202020204" pitchFamily="34" charset="0"/>
              </a:rPr>
              <a:t>Nierenerkrankung</a:t>
            </a:r>
          </a:p>
          <a:p>
            <a:pPr lvl="1" eaLnBrk="1" hangingPunct="1"/>
            <a:r>
              <a:rPr lang="de-DE" sz="1800" noProof="0" dirty="0">
                <a:solidFill>
                  <a:schemeClr val="bg1"/>
                </a:solidFill>
                <a:latin typeface="Arial" panose="020B0604020202020204" pitchFamily="34" charset="0"/>
              </a:rPr>
              <a:t>Anzeichen:</a:t>
            </a:r>
          </a:p>
          <a:p>
            <a:pPr lvl="2" eaLnBrk="1" hangingPunct="1"/>
            <a:r>
              <a:rPr lang="de-DE" sz="1800" noProof="0" dirty="0">
                <a:solidFill>
                  <a:schemeClr val="bg1"/>
                </a:solidFill>
                <a:latin typeface="Arial" panose="020B0604020202020204" pitchFamily="34" charset="0"/>
              </a:rPr>
              <a:t>Hyperpigmentierte Flecken mit hypopigmentiertem Rand = </a:t>
            </a:r>
            <a:r>
              <a:rPr lang="de-DE" sz="1800" i="1" noProof="0" dirty="0">
                <a:solidFill>
                  <a:schemeClr val="bg1"/>
                </a:solidFill>
                <a:latin typeface="Arial" panose="020B0604020202020204" pitchFamily="34" charset="0"/>
              </a:rPr>
              <a:t>Elschnig-Flecken</a:t>
            </a:r>
          </a:p>
          <a:p>
            <a:pPr lvl="2" eaLnBrk="1" hangingPunct="1"/>
            <a:r>
              <a:rPr lang="de-DE" sz="1800" noProof="0" dirty="0">
                <a:solidFill>
                  <a:schemeClr val="bg1"/>
                </a:solidFill>
                <a:latin typeface="Arial" panose="020B0604020202020204" pitchFamily="34" charset="0"/>
              </a:rPr>
              <a:t>Lineare Bereiche mit Hyperpigmentierung über den Aderhautarterien = </a:t>
            </a:r>
            <a:r>
              <a:rPr lang="de-DE" sz="1800" i="1" noProof="0" dirty="0">
                <a:solidFill>
                  <a:schemeClr val="bg1"/>
                </a:solidFill>
                <a:latin typeface="Arial" panose="020B0604020202020204" pitchFamily="34" charset="0"/>
              </a:rPr>
              <a:t>Siegrist-Streifen</a:t>
            </a:r>
          </a:p>
          <a:p>
            <a:pPr marL="0" indent="0" eaLnBrk="1" hangingPunct="1">
              <a:buFont typeface="Wingdings" panose="05000000000000000000" pitchFamily="2" charset="2"/>
              <a:buNone/>
            </a:pPr>
            <a:r>
              <a:rPr lang="de-DE" sz="1800" noProof="0" dirty="0">
                <a:solidFill>
                  <a:schemeClr val="bg1">
                    <a:lumMod val="75000"/>
                  </a:schemeClr>
                </a:solidFill>
                <a:latin typeface="Arial" panose="020B0604020202020204" pitchFamily="34" charset="0"/>
              </a:rPr>
              <a:t>3) Hypertensive </a:t>
            </a:r>
            <a:r>
              <a:rPr lang="de-DE" sz="1800" i="1" noProof="0" dirty="0">
                <a:solidFill>
                  <a:schemeClr val="bg1">
                    <a:lumMod val="75000"/>
                  </a:schemeClr>
                </a:solidFill>
                <a:latin typeface="Arial" panose="020B0604020202020204" pitchFamily="34" charset="0"/>
              </a:rPr>
              <a:t>Optikusneuropathie</a:t>
            </a:r>
            <a:endParaRPr lang="de-DE" sz="1800" i="1" noProof="0" dirty="0">
              <a:solidFill>
                <a:schemeClr val="bg1"/>
              </a:solidFill>
              <a:latin typeface="Arial" panose="020B0604020202020204" pitchFamily="34" charset="0"/>
            </a:endParaRPr>
          </a:p>
          <a:p>
            <a:pPr lvl="1" eaLnBrk="1" hangingPunct="1"/>
            <a:r>
              <a:rPr lang="de-DE" sz="1800" noProof="0" dirty="0">
                <a:solidFill>
                  <a:schemeClr val="bg1"/>
                </a:solidFill>
                <a:latin typeface="Arial" panose="020B0604020202020204" pitchFamily="34" charset="0"/>
              </a:rPr>
              <a:t>Das Erscheinungsbild hängt vom Grad und der Dauer der Hypertonie ab</a:t>
            </a:r>
          </a:p>
          <a:p>
            <a:pPr lvl="1" eaLnBrk="1" hangingPunct="1"/>
            <a:r>
              <a:rPr lang="de-DE" sz="1800" noProof="0" dirty="0">
                <a:solidFill>
                  <a:schemeClr val="bg1"/>
                </a:solidFill>
                <a:latin typeface="Arial" panose="020B0604020202020204" pitchFamily="34" charset="0"/>
              </a:rPr>
              <a:t>Schwerer </a:t>
            </a:r>
            <a:r>
              <a:rPr lang="de-DE" sz="1800" noProof="0" dirty="0">
                <a:solidFill>
                  <a:schemeClr val="bg1"/>
                </a:solidFill>
                <a:latin typeface="Arial" panose="020B0604020202020204" pitchFamily="34" charset="0"/>
                <a:sym typeface="Wingdings" panose="05000000000000000000" pitchFamily="2" charset="2"/>
              </a:rPr>
              <a:t>Bluthochdruck  Flammenblutungen am Papillenrand + Papillenödem</a:t>
            </a: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dirty="0">
                <a:latin typeface="Arial" panose="020B0604020202020204" pitchFamily="34" charset="0"/>
              </a:rPr>
              <a:t>F</a:t>
            </a: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6</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sp>
        <p:nvSpPr>
          <p:cNvPr id="34" name="Rectangle 7">
            <a:extLst>
              <a:ext uri="{FF2B5EF4-FFF2-40B4-BE49-F238E27FC236}">
                <a16:creationId xmlns:a16="http://schemas.microsoft.com/office/drawing/2014/main" id="{A1E15128-CED1-454C-9AFE-0D1D37BF5C0F}"/>
              </a:ext>
            </a:extLst>
          </p:cNvPr>
          <p:cNvSpPr>
            <a:spLocks noChangeArrowheads="1"/>
          </p:cNvSpPr>
          <p:nvPr/>
        </p:nvSpPr>
        <p:spPr bwMode="auto">
          <a:xfrm>
            <a:off x="1143000" y="2781300"/>
            <a:ext cx="2819400" cy="381000"/>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r>
              <a:rPr lang="de-DE" sz="1200" noProof="0" dirty="0"/>
              <a:t>seltene Ursache für akutes Bluthochdruck bei jungen Menschen</a:t>
            </a:r>
          </a:p>
        </p:txBody>
      </p:sp>
      <p:sp>
        <p:nvSpPr>
          <p:cNvPr id="35" name="Rectangle 7">
            <a:extLst>
              <a:ext uri="{FF2B5EF4-FFF2-40B4-BE49-F238E27FC236}">
                <a16:creationId xmlns:a16="http://schemas.microsoft.com/office/drawing/2014/main" id="{CB9C3143-82DD-4E51-AC53-33F48B892090}"/>
              </a:ext>
            </a:extLst>
          </p:cNvPr>
          <p:cNvSpPr>
            <a:spLocks noChangeArrowheads="1"/>
          </p:cNvSpPr>
          <p:nvPr/>
        </p:nvSpPr>
        <p:spPr bwMode="auto">
          <a:xfrm>
            <a:off x="1143000" y="2400300"/>
            <a:ext cx="2819400" cy="381000"/>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r>
              <a:rPr lang="de-DE" sz="1200" noProof="0" dirty="0"/>
              <a:t>häufige Ursache für akutes Bluthochdruck bei jungen Frauen</a:t>
            </a:r>
          </a:p>
        </p:txBody>
      </p:sp>
      <p:sp>
        <p:nvSpPr>
          <p:cNvPr id="36" name="Rectangle 7">
            <a:extLst>
              <a:ext uri="{FF2B5EF4-FFF2-40B4-BE49-F238E27FC236}">
                <a16:creationId xmlns:a16="http://schemas.microsoft.com/office/drawing/2014/main" id="{F44AB81B-E3FC-4901-9DB2-1F7B042B2FD5}"/>
              </a:ext>
            </a:extLst>
          </p:cNvPr>
          <p:cNvSpPr>
            <a:spLocks noChangeArrowheads="1"/>
          </p:cNvSpPr>
          <p:nvPr/>
        </p:nvSpPr>
        <p:spPr bwMode="auto">
          <a:xfrm>
            <a:off x="1143000" y="3162300"/>
            <a:ext cx="2819400" cy="381000"/>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r>
              <a:rPr lang="de-DE" sz="1200" noProof="0" dirty="0"/>
              <a:t>keine seltene Ursache für akutes Bluthochdruck bei jungen Menschen</a:t>
            </a:r>
          </a:p>
        </p:txBody>
      </p:sp>
      <p:sp>
        <p:nvSpPr>
          <p:cNvPr id="19" name="Rectangle 18">
            <a:extLst>
              <a:ext uri="{FF2B5EF4-FFF2-40B4-BE49-F238E27FC236}">
                <a16:creationId xmlns:a16="http://schemas.microsoft.com/office/drawing/2014/main" id="{474F6723-C2A6-418F-B783-4527E13510F3}"/>
              </a:ext>
            </a:extLst>
          </p:cNvPr>
          <p:cNvSpPr/>
          <p:nvPr/>
        </p:nvSpPr>
        <p:spPr>
          <a:xfrm>
            <a:off x="76200" y="3429000"/>
            <a:ext cx="990600" cy="99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
        <p:nvSpPr>
          <p:cNvPr id="21" name="Rectangle 20">
            <a:extLst>
              <a:ext uri="{FF2B5EF4-FFF2-40B4-BE49-F238E27FC236}">
                <a16:creationId xmlns:a16="http://schemas.microsoft.com/office/drawing/2014/main" id="{03509B3A-BFF8-45C4-8672-2EE786065F5F}"/>
              </a:ext>
            </a:extLst>
          </p:cNvPr>
          <p:cNvSpPr/>
          <p:nvPr/>
        </p:nvSpPr>
        <p:spPr>
          <a:xfrm>
            <a:off x="457200" y="5410200"/>
            <a:ext cx="53340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Tree>
    <p:extLst>
      <p:ext uri="{BB962C8B-B14F-4D97-AF65-F5344CB8AC3E}">
        <p14:creationId xmlns:p14="http://schemas.microsoft.com/office/powerpoint/2010/main" val="17847530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1CEEF318-60B1-C87B-5252-EC55C137C468}"/>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rgbClr val="0000FF"/>
                </a:solidFill>
              </a:rPr>
              <a:t>Chronisch</a:t>
            </a:r>
          </a:p>
        </p:txBody>
      </p:sp>
      <p:sp>
        <p:nvSpPr>
          <p:cNvPr id="3" name="TextBox 8">
            <a:extLst>
              <a:ext uri="{FF2B5EF4-FFF2-40B4-BE49-F238E27FC236}">
                <a16:creationId xmlns:a16="http://schemas.microsoft.com/office/drawing/2014/main" id="{2C368B19-66CA-0F6A-2391-9B8AF708E7F2}"/>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rgbClr val="0000FF"/>
                </a:solidFill>
              </a:rPr>
              <a:t>Arteriosklerose</a:t>
            </a:r>
          </a:p>
        </p:txBody>
      </p:sp>
      <p:cxnSp>
        <p:nvCxnSpPr>
          <p:cNvPr id="4" name="Straight Arrow Connector 21">
            <a:extLst>
              <a:ext uri="{FF2B5EF4-FFF2-40B4-BE49-F238E27FC236}">
                <a16:creationId xmlns:a16="http://schemas.microsoft.com/office/drawing/2014/main" id="{68F922C7-EBD8-D2F5-D135-3032BDB1BC77}"/>
              </a:ext>
            </a:extLst>
          </p:cNvPr>
          <p:cNvCxnSpPr>
            <a:cxnSpLocks/>
            <a:endCxn id="3" idx="0"/>
          </p:cNvCxnSpPr>
          <p:nvPr/>
        </p:nvCxnSpPr>
        <p:spPr>
          <a:xfrm>
            <a:off x="2059852" y="1831848"/>
            <a:ext cx="2120"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22">
            <a:extLst>
              <a:ext uri="{FF2B5EF4-FFF2-40B4-BE49-F238E27FC236}">
                <a16:creationId xmlns:a16="http://schemas.microsoft.com/office/drawing/2014/main" id="{CFE8D93F-7752-600E-2C94-7E952261DA23}"/>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t>Welcher Prozess vermittelt die durch </a:t>
            </a:r>
            <a:r>
              <a:rPr lang="de-DE" sz="1600" b="1" noProof="0" dirty="0"/>
              <a:t>chronische </a:t>
            </a:r>
            <a:r>
              <a:rPr lang="de-DE" sz="1600" i="1" noProof="0" dirty="0"/>
              <a:t>HTN verursachten Schäden?</a:t>
            </a:r>
          </a:p>
        </p:txBody>
      </p:sp>
      <p:sp>
        <p:nvSpPr>
          <p:cNvPr id="11" name="TextBox 27">
            <a:extLst>
              <a:ext uri="{FF2B5EF4-FFF2-40B4-BE49-F238E27FC236}">
                <a16:creationId xmlns:a16="http://schemas.microsoft.com/office/drawing/2014/main" id="{6FD19257-14FE-3441-C78A-09634CE323E6}"/>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rgbClr val="0000FF"/>
                </a:solidFill>
              </a:rPr>
              <a:t>Retinopathie</a:t>
            </a:r>
          </a:p>
        </p:txBody>
      </p:sp>
      <p:sp>
        <p:nvSpPr>
          <p:cNvPr id="14" name="TextBox 25">
            <a:extLst>
              <a:ext uri="{FF2B5EF4-FFF2-40B4-BE49-F238E27FC236}">
                <a16:creationId xmlns:a16="http://schemas.microsoft.com/office/drawing/2014/main" id="{65C6AB38-C3F5-985C-29BF-B7783F0DCD47}"/>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Arteriolen-verengung</a:t>
            </a:r>
            <a:endParaRPr lang="de-DE" sz="1400" noProof="0" dirty="0">
              <a:solidFill>
                <a:srgbClr val="0000FF"/>
              </a:solidFill>
            </a:endParaRPr>
          </a:p>
        </p:txBody>
      </p:sp>
      <p:sp>
        <p:nvSpPr>
          <p:cNvPr id="15" name="TextBox 35">
            <a:extLst>
              <a:ext uri="{FF2B5EF4-FFF2-40B4-BE49-F238E27FC236}">
                <a16:creationId xmlns:a16="http://schemas.microsoft.com/office/drawing/2014/main" id="{33FCA0F2-D9BE-19CB-C6B2-55EE1240CD01}"/>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rgbClr val="0000FF"/>
                </a:solidFill>
              </a:rPr>
              <a:t>Mikroaneurysmen</a:t>
            </a:r>
            <a:endParaRPr lang="de-DE" sz="1400" noProof="0" dirty="0">
              <a:solidFill>
                <a:srgbClr val="0000FF"/>
              </a:solidFill>
            </a:endParaRPr>
          </a:p>
        </p:txBody>
      </p:sp>
      <p:sp>
        <p:nvSpPr>
          <p:cNvPr id="16" name="TextBox 36">
            <a:extLst>
              <a:ext uri="{FF2B5EF4-FFF2-40B4-BE49-F238E27FC236}">
                <a16:creationId xmlns:a16="http://schemas.microsoft.com/office/drawing/2014/main" id="{409C9991-F8EE-6511-61AD-50205B3D6E4D}"/>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17" name="TextBox 37">
            <a:extLst>
              <a:ext uri="{FF2B5EF4-FFF2-40B4-BE49-F238E27FC236}">
                <a16:creationId xmlns:a16="http://schemas.microsoft.com/office/drawing/2014/main" id="{F83A2DDA-3268-F491-CCC8-97C16C3C88D4}"/>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rgbClr val="0000FF"/>
                </a:solidFill>
              </a:rPr>
              <a:t>Neovaskularisationen</a:t>
            </a:r>
            <a:endParaRPr lang="de-DE" sz="1400" noProof="0" dirty="0">
              <a:solidFill>
                <a:srgbClr val="0000FF"/>
              </a:solidFill>
            </a:endParaRPr>
          </a:p>
        </p:txBody>
      </p:sp>
      <p:cxnSp>
        <p:nvCxnSpPr>
          <p:cNvPr id="18" name="Straight Arrow Connector 39">
            <a:extLst>
              <a:ext uri="{FF2B5EF4-FFF2-40B4-BE49-F238E27FC236}">
                <a16:creationId xmlns:a16="http://schemas.microsoft.com/office/drawing/2014/main" id="{C26BAD48-9A24-DDE2-857A-5B0F53BAAF0D}"/>
              </a:ext>
            </a:extLst>
          </p:cNvPr>
          <p:cNvCxnSpPr>
            <a:cxnSpLocks/>
          </p:cNvCxnSpPr>
          <p:nvPr/>
        </p:nvCxnSpPr>
        <p:spPr>
          <a:xfrm>
            <a:off x="2057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32">
            <a:extLst>
              <a:ext uri="{FF2B5EF4-FFF2-40B4-BE49-F238E27FC236}">
                <a16:creationId xmlns:a16="http://schemas.microsoft.com/office/drawing/2014/main" id="{D83E18C3-D028-3092-82C9-B219DFA3E523}"/>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t>Welche Pathologie tritt typischerweise auf?</a:t>
            </a:r>
          </a:p>
        </p:txBody>
      </p:sp>
      <p:cxnSp>
        <p:nvCxnSpPr>
          <p:cNvPr id="21" name="Straight Arrow Connector 47">
            <a:extLst>
              <a:ext uri="{FF2B5EF4-FFF2-40B4-BE49-F238E27FC236}">
                <a16:creationId xmlns:a16="http://schemas.microsoft.com/office/drawing/2014/main" id="{F94ADBC2-4EA5-A30F-70DE-6A04AF795959}"/>
              </a:ext>
            </a:extLst>
          </p:cNvPr>
          <p:cNvCxnSpPr>
            <a:stCxn id="11" idx="2"/>
          </p:cNvCxnSpPr>
          <p:nvPr/>
        </p:nvCxnSpPr>
        <p:spPr>
          <a:xfrm flipH="1">
            <a:off x="1048767" y="4636008"/>
            <a:ext cx="1013205" cy="3684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49">
            <a:extLst>
              <a:ext uri="{FF2B5EF4-FFF2-40B4-BE49-F238E27FC236}">
                <a16:creationId xmlns:a16="http://schemas.microsoft.com/office/drawing/2014/main" id="{54495B5E-9CAC-B02F-82AE-C251B7FD438F}"/>
              </a:ext>
            </a:extLst>
          </p:cNvPr>
          <p:cNvCxnSpPr>
            <a:cxnSpLocks/>
            <a:stCxn id="11" idx="2"/>
          </p:cNvCxnSpPr>
          <p:nvPr/>
        </p:nvCxnSpPr>
        <p:spPr>
          <a:xfrm flipH="1">
            <a:off x="1048767" y="4636008"/>
            <a:ext cx="1013205" cy="9296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51">
            <a:extLst>
              <a:ext uri="{FF2B5EF4-FFF2-40B4-BE49-F238E27FC236}">
                <a16:creationId xmlns:a16="http://schemas.microsoft.com/office/drawing/2014/main" id="{47C55591-7134-BF58-7A8F-702016B92CE8}"/>
              </a:ext>
            </a:extLst>
          </p:cNvPr>
          <p:cNvCxnSpPr>
            <a:cxnSpLocks/>
            <a:stCxn id="11" idx="2"/>
          </p:cNvCxnSpPr>
          <p:nvPr/>
        </p:nvCxnSpPr>
        <p:spPr>
          <a:xfrm flipH="1">
            <a:off x="1048767" y="4636008"/>
            <a:ext cx="1013205" cy="16935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53">
            <a:extLst>
              <a:ext uri="{FF2B5EF4-FFF2-40B4-BE49-F238E27FC236}">
                <a16:creationId xmlns:a16="http://schemas.microsoft.com/office/drawing/2014/main" id="{91EA56B4-CDBF-6447-E69B-EDD32E701F0C}"/>
              </a:ext>
            </a:extLst>
          </p:cNvPr>
          <p:cNvCxnSpPr>
            <a:cxnSpLocks/>
            <a:stCxn id="11" idx="2"/>
          </p:cNvCxnSpPr>
          <p:nvPr/>
        </p:nvCxnSpPr>
        <p:spPr>
          <a:xfrm>
            <a:off x="2061972" y="4636008"/>
            <a:ext cx="1064658" cy="9375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56">
            <a:extLst>
              <a:ext uri="{FF2B5EF4-FFF2-40B4-BE49-F238E27FC236}">
                <a16:creationId xmlns:a16="http://schemas.microsoft.com/office/drawing/2014/main" id="{988FBED7-50CC-B1C3-33CA-5AE2F35CC26D}"/>
              </a:ext>
            </a:extLst>
          </p:cNvPr>
          <p:cNvCxnSpPr>
            <a:cxnSpLocks/>
            <a:stCxn id="11" idx="2"/>
          </p:cNvCxnSpPr>
          <p:nvPr/>
        </p:nvCxnSpPr>
        <p:spPr>
          <a:xfrm>
            <a:off x="2061972" y="4636008"/>
            <a:ext cx="1073259" cy="3684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65">
            <a:extLst>
              <a:ext uri="{FF2B5EF4-FFF2-40B4-BE49-F238E27FC236}">
                <a16:creationId xmlns:a16="http://schemas.microsoft.com/office/drawing/2014/main" id="{00F599EC-DA0F-E1FB-C570-3959B05E159A}"/>
              </a:ext>
            </a:extLst>
          </p:cNvPr>
          <p:cNvSpPr txBox="1"/>
          <p:nvPr/>
        </p:nvSpPr>
        <p:spPr>
          <a:xfrm>
            <a:off x="3047999" y="4884708"/>
            <a:ext cx="2133601" cy="410369"/>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Arteriovenöses</a:t>
            </a:r>
            <a:r>
              <a:rPr lang="en-US" sz="1400" dirty="0">
                <a:solidFill>
                  <a:srgbClr val="0000FF"/>
                </a:solidFill>
              </a:rPr>
              <a:t> </a:t>
            </a:r>
            <a:r>
              <a:rPr lang="en-US" sz="1400" dirty="0" err="1">
                <a:solidFill>
                  <a:srgbClr val="0000FF"/>
                </a:solidFill>
              </a:rPr>
              <a:t>Kreuzungszeichen</a:t>
            </a:r>
            <a:endParaRPr lang="de-DE" sz="1400" noProof="0" dirty="0">
              <a:solidFill>
                <a:srgbClr val="0000FF"/>
              </a:solidFill>
            </a:endParaRPr>
          </a:p>
        </p:txBody>
      </p:sp>
      <p:cxnSp>
        <p:nvCxnSpPr>
          <p:cNvPr id="48" name="Straight Arrow Connector 68">
            <a:extLst>
              <a:ext uri="{FF2B5EF4-FFF2-40B4-BE49-F238E27FC236}">
                <a16:creationId xmlns:a16="http://schemas.microsoft.com/office/drawing/2014/main" id="{8FE64C4A-1078-464B-CD94-471B73713984}"/>
              </a:ext>
            </a:extLst>
          </p:cNvPr>
          <p:cNvCxnSpPr>
            <a:cxnSpLocks/>
            <a:stCxn id="11" idx="2"/>
          </p:cNvCxnSpPr>
          <p:nvPr/>
        </p:nvCxnSpPr>
        <p:spPr>
          <a:xfrm>
            <a:off x="2061972" y="4636008"/>
            <a:ext cx="1064658" cy="16935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71">
            <a:extLst>
              <a:ext uri="{FF2B5EF4-FFF2-40B4-BE49-F238E27FC236}">
                <a16:creationId xmlns:a16="http://schemas.microsoft.com/office/drawing/2014/main" id="{AD2CE67B-3062-CF0F-653B-69823F696497}"/>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rgbClr val="0000FF"/>
                </a:solidFill>
              </a:rPr>
              <a:t>Cotton-Wool-Herde</a:t>
            </a:r>
            <a:endParaRPr lang="de-DE" sz="1400" noProof="0" dirty="0">
              <a:solidFill>
                <a:srgbClr val="0000FF"/>
              </a:solidFill>
            </a:endParaRPr>
          </a:p>
        </p:txBody>
      </p:sp>
      <p:sp>
        <p:nvSpPr>
          <p:cNvPr id="52" name="TextBox 26">
            <a:extLst>
              <a:ext uri="{FF2B5EF4-FFF2-40B4-BE49-F238E27FC236}">
                <a16:creationId xmlns:a16="http://schemas.microsoft.com/office/drawing/2014/main" id="{BCE34A30-FEC1-7F3F-26DC-32DAD8A02A2C}"/>
              </a:ext>
            </a:extLst>
          </p:cNvPr>
          <p:cNvSpPr txBox="1"/>
          <p:nvPr/>
        </p:nvSpPr>
        <p:spPr>
          <a:xfrm>
            <a:off x="1149138" y="5078849"/>
            <a:ext cx="1816523" cy="1102866"/>
          </a:xfrm>
          <a:prstGeom prst="rect">
            <a:avLst/>
          </a:prstGeom>
          <a:noFill/>
        </p:spPr>
        <p:txBody>
          <a:bodyPr wrap="square" lIns="25400" tIns="12700" rIns="25400" bIns="12700" rtlCol="0">
            <a:spAutoFit/>
          </a:bodyPr>
          <a:lstStyle/>
          <a:p>
            <a:pPr algn="ctr"/>
            <a:r>
              <a:rPr lang="de-DE" sz="1400" i="1" noProof="0" dirty="0">
                <a:solidFill>
                  <a:srgbClr val="0000FF"/>
                </a:solidFill>
              </a:rPr>
              <a:t>Was</a:t>
            </a:r>
          </a:p>
          <a:p>
            <a:pPr algn="ctr"/>
            <a:r>
              <a:rPr lang="de-DE" sz="1400" i="1" noProof="0" dirty="0">
                <a:solidFill>
                  <a:srgbClr val="0000FF"/>
                </a:solidFill>
              </a:rPr>
              <a:t>sind die</a:t>
            </a:r>
          </a:p>
          <a:p>
            <a:pPr algn="ctr"/>
            <a:r>
              <a:rPr lang="de-DE" sz="1400" i="1" noProof="0" dirty="0">
                <a:solidFill>
                  <a:srgbClr val="0000FF"/>
                </a:solidFill>
              </a:rPr>
              <a:t>häufigen</a:t>
            </a:r>
          </a:p>
          <a:p>
            <a:pPr algn="ctr"/>
            <a:r>
              <a:rPr lang="de-DE" sz="1400" i="1" noProof="0" dirty="0">
                <a:solidFill>
                  <a:srgbClr val="0000FF"/>
                </a:solidFill>
              </a:rPr>
              <a:t>Symptome der</a:t>
            </a:r>
          </a:p>
          <a:p>
            <a:pPr algn="ctr"/>
            <a:r>
              <a:rPr lang="de-DE" sz="1400" i="1" noProof="0" dirty="0">
                <a:solidFill>
                  <a:srgbClr val="0000FF"/>
                </a:solidFill>
              </a:rPr>
              <a:t>HTN-Retinopathie?</a:t>
            </a: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60</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rgbClr val="0000FF"/>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rgbClr val="0000FF"/>
                </a:solidFill>
              </a:rPr>
              <a:t>Vasospasmus</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9C9D1930-386D-4193-918B-5C0694165A6B}"/>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t>Welche Pathologien (2) treten typischerweise auf?</a:t>
            </a:r>
          </a:p>
        </p:txBody>
      </p:sp>
      <p:sp>
        <p:nvSpPr>
          <p:cNvPr id="35" name="TextBox 34">
            <a:extLst>
              <a:ext uri="{FF2B5EF4-FFF2-40B4-BE49-F238E27FC236}">
                <a16:creationId xmlns:a16="http://schemas.microsoft.com/office/drawing/2014/main" id="{096181C0-8403-430D-96DE-4F0427876D28}"/>
              </a:ext>
            </a:extLst>
          </p:cNvPr>
          <p:cNvSpPr txBox="1"/>
          <p:nvPr/>
        </p:nvSpPr>
        <p:spPr>
          <a:xfrm>
            <a:off x="5305231" y="4267200"/>
            <a:ext cx="3762569" cy="271869"/>
          </a:xfrm>
          <a:prstGeom prst="rect">
            <a:avLst/>
          </a:prstGeom>
          <a:noFill/>
        </p:spPr>
        <p:txBody>
          <a:bodyPr wrap="square" lIns="25400" tIns="12700" rIns="25400" bIns="12700" rtlCol="0">
            <a:spAutoFit/>
          </a:bodyPr>
          <a:lstStyle/>
          <a:p>
            <a:pPr algn="ctr"/>
            <a:r>
              <a:rPr lang="de-DE" sz="1600" dirty="0" err="1">
                <a:solidFill>
                  <a:srgbClr val="0000FF"/>
                </a:solidFill>
              </a:rPr>
              <a:t>Choroidopathie</a:t>
            </a:r>
            <a:r>
              <a:rPr lang="de-DE" sz="1600" dirty="0">
                <a:solidFill>
                  <a:srgbClr val="0000FF"/>
                </a:solidFill>
              </a:rPr>
              <a:t> und Optikusneuropathie</a:t>
            </a:r>
          </a:p>
        </p:txBody>
      </p:sp>
      <p:sp>
        <p:nvSpPr>
          <p:cNvPr id="39" name="TextBox 38">
            <a:extLst>
              <a:ext uri="{FF2B5EF4-FFF2-40B4-BE49-F238E27FC236}">
                <a16:creationId xmlns:a16="http://schemas.microsoft.com/office/drawing/2014/main" id="{43F97A13-9118-41DD-81D5-DF94D9B3CAB9}"/>
              </a:ext>
            </a:extLst>
          </p:cNvPr>
          <p:cNvSpPr txBox="1"/>
          <p:nvPr/>
        </p:nvSpPr>
        <p:spPr>
          <a:xfrm>
            <a:off x="4419542" y="4825174"/>
            <a:ext cx="4605219" cy="1318310"/>
          </a:xfrm>
          <a:prstGeom prst="rect">
            <a:avLst/>
          </a:prstGeom>
          <a:solidFill>
            <a:srgbClr val="FFCCCC"/>
          </a:solidFill>
        </p:spPr>
        <p:txBody>
          <a:bodyPr wrap="square" lIns="25400" tIns="12700" rIns="25400" bIns="12700" rtlCol="0">
            <a:spAutoFit/>
          </a:bodyPr>
          <a:lstStyle/>
          <a:p>
            <a:r>
              <a:rPr lang="de-DE" sz="1400" i="1" noProof="0" dirty="0"/>
              <a:t>HTN ist ein Risikofaktor für verschiedene Netzhautgefäßerkrankungen, die mit einer erheblichen Augenmorbidität einhergehen – welche sind das?</a:t>
            </a:r>
          </a:p>
          <a:p>
            <a:r>
              <a:rPr lang="de-DE" sz="1400" noProof="0" dirty="0"/>
              <a:t>--</a:t>
            </a:r>
          </a:p>
          <a:p>
            <a:r>
              <a:rPr lang="de-DE" sz="1400" noProof="0" dirty="0"/>
              <a:t>--</a:t>
            </a:r>
          </a:p>
          <a:p>
            <a:r>
              <a:rPr lang="de-DE" sz="1400" noProof="0" dirty="0"/>
              <a:t>--</a:t>
            </a:r>
          </a:p>
        </p:txBody>
      </p:sp>
    </p:spTree>
    <p:extLst>
      <p:ext uri="{BB962C8B-B14F-4D97-AF65-F5344CB8AC3E}">
        <p14:creationId xmlns:p14="http://schemas.microsoft.com/office/powerpoint/2010/main" val="3310336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FACCB816-3088-9FEC-2A7B-E4A4F727FBBF}"/>
              </a:ext>
            </a:extLst>
          </p:cNvPr>
          <p:cNvSpPr txBox="1"/>
          <p:nvPr/>
        </p:nvSpPr>
        <p:spPr>
          <a:xfrm>
            <a:off x="1527047" y="1399032"/>
            <a:ext cx="1298448" cy="338328"/>
          </a:xfrm>
          <a:prstGeom prst="rect">
            <a:avLst/>
          </a:prstGeom>
          <a:noFill/>
        </p:spPr>
        <p:txBody>
          <a:bodyPr wrap="square" lIns="25400" tIns="12700" rIns="25400" bIns="12700" rtlCol="0">
            <a:noAutofit/>
          </a:bodyPr>
          <a:lstStyle/>
          <a:p>
            <a:pPr algn="r"/>
            <a:r>
              <a:rPr lang="de-DE" sz="2000" noProof="0" dirty="0">
                <a:solidFill>
                  <a:srgbClr val="0000FF"/>
                </a:solidFill>
              </a:rPr>
              <a:t>Chronisch</a:t>
            </a:r>
          </a:p>
        </p:txBody>
      </p:sp>
      <p:sp>
        <p:nvSpPr>
          <p:cNvPr id="3" name="TextBox 8">
            <a:extLst>
              <a:ext uri="{FF2B5EF4-FFF2-40B4-BE49-F238E27FC236}">
                <a16:creationId xmlns:a16="http://schemas.microsoft.com/office/drawing/2014/main" id="{78A65E2C-1FC8-CF45-E014-56D169D55EF7}"/>
              </a:ext>
            </a:extLst>
          </p:cNvPr>
          <p:cNvSpPr txBox="1"/>
          <p:nvPr/>
        </p:nvSpPr>
        <p:spPr>
          <a:xfrm>
            <a:off x="1179576" y="2898648"/>
            <a:ext cx="1764792" cy="365760"/>
          </a:xfrm>
          <a:prstGeom prst="rect">
            <a:avLst/>
          </a:prstGeom>
          <a:noFill/>
        </p:spPr>
        <p:txBody>
          <a:bodyPr wrap="square" lIns="25400" tIns="12700" rIns="25400" bIns="12700" rtlCol="0">
            <a:noAutofit/>
          </a:bodyPr>
          <a:lstStyle/>
          <a:p>
            <a:pPr algn="ctr"/>
            <a:r>
              <a:rPr lang="de-DE" sz="1600" noProof="0" dirty="0">
                <a:solidFill>
                  <a:srgbClr val="0000FF"/>
                </a:solidFill>
              </a:rPr>
              <a:t>Arteriosklerose</a:t>
            </a:r>
          </a:p>
        </p:txBody>
      </p:sp>
      <p:cxnSp>
        <p:nvCxnSpPr>
          <p:cNvPr id="4" name="Straight Arrow Connector 21">
            <a:extLst>
              <a:ext uri="{FF2B5EF4-FFF2-40B4-BE49-F238E27FC236}">
                <a16:creationId xmlns:a16="http://schemas.microsoft.com/office/drawing/2014/main" id="{7685E680-C52E-006F-C0C6-AE342E83BBC7}"/>
              </a:ext>
            </a:extLst>
          </p:cNvPr>
          <p:cNvCxnSpPr>
            <a:cxnSpLocks/>
            <a:endCxn id="3" idx="0"/>
          </p:cNvCxnSpPr>
          <p:nvPr/>
        </p:nvCxnSpPr>
        <p:spPr>
          <a:xfrm>
            <a:off x="2059852" y="1831848"/>
            <a:ext cx="2120"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22">
            <a:extLst>
              <a:ext uri="{FF2B5EF4-FFF2-40B4-BE49-F238E27FC236}">
                <a16:creationId xmlns:a16="http://schemas.microsoft.com/office/drawing/2014/main" id="{FF871EAB-F571-9856-F515-C7D27B09D5D8}"/>
              </a:ext>
            </a:extLst>
          </p:cNvPr>
          <p:cNvSpPr txBox="1"/>
          <p:nvPr/>
        </p:nvSpPr>
        <p:spPr>
          <a:xfrm>
            <a:off x="384048" y="2057400"/>
            <a:ext cx="3959352" cy="521208"/>
          </a:xfrm>
          <a:prstGeom prst="rect">
            <a:avLst/>
          </a:prstGeom>
          <a:solidFill>
            <a:schemeClr val="bg1"/>
          </a:solidFill>
        </p:spPr>
        <p:txBody>
          <a:bodyPr wrap="square" lIns="25400" tIns="12700" rIns="25400" bIns="12700" rtlCol="0">
            <a:noAutofit/>
          </a:bodyPr>
          <a:lstStyle/>
          <a:p>
            <a:pPr algn="ctr"/>
            <a:r>
              <a:rPr lang="de-DE" sz="1600" i="1" noProof="0" dirty="0"/>
              <a:t>Welcher Prozess vermittelt die durch </a:t>
            </a:r>
            <a:r>
              <a:rPr lang="de-DE" sz="1600" b="1" noProof="0" dirty="0"/>
              <a:t>chronische </a:t>
            </a:r>
            <a:r>
              <a:rPr lang="de-DE" sz="1600" i="1" noProof="0" dirty="0"/>
              <a:t>HTN verursachten Schäden?</a:t>
            </a:r>
          </a:p>
        </p:txBody>
      </p:sp>
      <p:sp>
        <p:nvSpPr>
          <p:cNvPr id="11" name="TextBox 27">
            <a:extLst>
              <a:ext uri="{FF2B5EF4-FFF2-40B4-BE49-F238E27FC236}">
                <a16:creationId xmlns:a16="http://schemas.microsoft.com/office/drawing/2014/main" id="{29B4A76F-9B70-9C26-3672-49BBF39B255C}"/>
              </a:ext>
            </a:extLst>
          </p:cNvPr>
          <p:cNvSpPr txBox="1"/>
          <p:nvPr/>
        </p:nvSpPr>
        <p:spPr>
          <a:xfrm>
            <a:off x="1353312" y="4270248"/>
            <a:ext cx="1417320" cy="365760"/>
          </a:xfrm>
          <a:prstGeom prst="rect">
            <a:avLst/>
          </a:prstGeom>
          <a:noFill/>
        </p:spPr>
        <p:txBody>
          <a:bodyPr wrap="square" lIns="25400" tIns="12700" rIns="25400" bIns="12700" rtlCol="0">
            <a:noAutofit/>
          </a:bodyPr>
          <a:lstStyle/>
          <a:p>
            <a:pPr algn="ctr"/>
            <a:r>
              <a:rPr lang="de-DE" sz="1600" noProof="0" dirty="0">
                <a:solidFill>
                  <a:srgbClr val="0000FF"/>
                </a:solidFill>
              </a:rPr>
              <a:t>Retinopathie</a:t>
            </a:r>
          </a:p>
        </p:txBody>
      </p:sp>
      <p:sp>
        <p:nvSpPr>
          <p:cNvPr id="14" name="TextBox 25">
            <a:extLst>
              <a:ext uri="{FF2B5EF4-FFF2-40B4-BE49-F238E27FC236}">
                <a16:creationId xmlns:a16="http://schemas.microsoft.com/office/drawing/2014/main" id="{7F7CE077-8778-6DC2-3D5A-7DA1ABB43A5F}"/>
              </a:ext>
            </a:extLst>
          </p:cNvPr>
          <p:cNvSpPr txBox="1"/>
          <p:nvPr/>
        </p:nvSpPr>
        <p:spPr>
          <a:xfrm>
            <a:off x="76200" y="4876800"/>
            <a:ext cx="970137" cy="410369"/>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Arteriolen-verengung</a:t>
            </a:r>
            <a:endParaRPr lang="de-DE" sz="1400" noProof="0" dirty="0">
              <a:solidFill>
                <a:srgbClr val="0000FF"/>
              </a:solidFill>
            </a:endParaRPr>
          </a:p>
        </p:txBody>
      </p:sp>
      <p:sp>
        <p:nvSpPr>
          <p:cNvPr id="15" name="TextBox 35">
            <a:extLst>
              <a:ext uri="{FF2B5EF4-FFF2-40B4-BE49-F238E27FC236}">
                <a16:creationId xmlns:a16="http://schemas.microsoft.com/office/drawing/2014/main" id="{06ECC9F7-626B-F785-70B0-8706D5CE7B2B}"/>
              </a:ext>
            </a:extLst>
          </p:cNvPr>
          <p:cNvSpPr txBox="1"/>
          <p:nvPr/>
        </p:nvSpPr>
        <p:spPr>
          <a:xfrm>
            <a:off x="102674" y="6338549"/>
            <a:ext cx="1649926" cy="241092"/>
          </a:xfrm>
          <a:prstGeom prst="rect">
            <a:avLst/>
          </a:prstGeom>
          <a:noFill/>
        </p:spPr>
        <p:txBody>
          <a:bodyPr wrap="square" lIns="25400" tIns="12700" rIns="25400" bIns="12700" rtlCol="0">
            <a:spAutoFit/>
          </a:bodyPr>
          <a:lstStyle/>
          <a:p>
            <a:pPr algn="ctr"/>
            <a:r>
              <a:rPr lang="en-US" sz="1400" dirty="0" err="1">
                <a:solidFill>
                  <a:srgbClr val="0000FF"/>
                </a:solidFill>
              </a:rPr>
              <a:t>Mikroaneurysmen</a:t>
            </a:r>
            <a:endParaRPr lang="de-DE" sz="1400" noProof="0" dirty="0">
              <a:solidFill>
                <a:srgbClr val="0000FF"/>
              </a:solidFill>
            </a:endParaRPr>
          </a:p>
        </p:txBody>
      </p:sp>
      <p:sp>
        <p:nvSpPr>
          <p:cNvPr id="16" name="TextBox 36">
            <a:extLst>
              <a:ext uri="{FF2B5EF4-FFF2-40B4-BE49-F238E27FC236}">
                <a16:creationId xmlns:a16="http://schemas.microsoft.com/office/drawing/2014/main" id="{0F0B2EC3-240E-886B-FB15-6C57259FF87E}"/>
              </a:ext>
            </a:extLst>
          </p:cNvPr>
          <p:cNvSpPr txBox="1"/>
          <p:nvPr/>
        </p:nvSpPr>
        <p:spPr>
          <a:xfrm>
            <a:off x="-80518" y="5546419"/>
            <a:ext cx="1353313" cy="414857"/>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Netzhaut</a:t>
            </a:r>
            <a:r>
              <a:rPr lang="en-US" sz="1400" dirty="0">
                <a:solidFill>
                  <a:srgbClr val="0000FF"/>
                </a:solidFill>
              </a:rPr>
              <a:t>-</a:t>
            </a:r>
          </a:p>
          <a:p>
            <a:pPr algn="ctr">
              <a:lnSpc>
                <a:spcPts val="1500"/>
              </a:lnSpc>
            </a:pPr>
            <a:r>
              <a:rPr lang="en-US" sz="1400" dirty="0" err="1">
                <a:solidFill>
                  <a:srgbClr val="0000FF"/>
                </a:solidFill>
              </a:rPr>
              <a:t>blutungen</a:t>
            </a:r>
            <a:endParaRPr lang="de-DE" sz="1400" noProof="0" dirty="0">
              <a:solidFill>
                <a:srgbClr val="0000FF"/>
              </a:solidFill>
            </a:endParaRPr>
          </a:p>
        </p:txBody>
      </p:sp>
      <p:sp>
        <p:nvSpPr>
          <p:cNvPr id="17" name="TextBox 37">
            <a:extLst>
              <a:ext uri="{FF2B5EF4-FFF2-40B4-BE49-F238E27FC236}">
                <a16:creationId xmlns:a16="http://schemas.microsoft.com/office/drawing/2014/main" id="{2E25E8B3-51CF-0AA5-09BD-8260A1695E19}"/>
              </a:ext>
            </a:extLst>
          </p:cNvPr>
          <p:cNvSpPr txBox="1"/>
          <p:nvPr/>
        </p:nvSpPr>
        <p:spPr>
          <a:xfrm>
            <a:off x="2514600" y="6324600"/>
            <a:ext cx="1816523" cy="241092"/>
          </a:xfrm>
          <a:prstGeom prst="rect">
            <a:avLst/>
          </a:prstGeom>
          <a:noFill/>
        </p:spPr>
        <p:txBody>
          <a:bodyPr wrap="square" lIns="25400" tIns="12700" rIns="25400" bIns="12700" rtlCol="0">
            <a:spAutoFit/>
          </a:bodyPr>
          <a:lstStyle/>
          <a:p>
            <a:pPr algn="ctr"/>
            <a:r>
              <a:rPr lang="en-US" sz="1400" noProof="0" dirty="0" err="1">
                <a:solidFill>
                  <a:srgbClr val="0000FF"/>
                </a:solidFill>
              </a:rPr>
              <a:t>Neovaskularisationen</a:t>
            </a:r>
            <a:endParaRPr lang="de-DE" sz="1400" noProof="0" dirty="0">
              <a:solidFill>
                <a:srgbClr val="0000FF"/>
              </a:solidFill>
            </a:endParaRPr>
          </a:p>
        </p:txBody>
      </p:sp>
      <p:cxnSp>
        <p:nvCxnSpPr>
          <p:cNvPr id="18" name="Straight Arrow Connector 39">
            <a:extLst>
              <a:ext uri="{FF2B5EF4-FFF2-40B4-BE49-F238E27FC236}">
                <a16:creationId xmlns:a16="http://schemas.microsoft.com/office/drawing/2014/main" id="{3F65D60F-0E7F-3380-7386-C2B569815584}"/>
              </a:ext>
            </a:extLst>
          </p:cNvPr>
          <p:cNvCxnSpPr>
            <a:cxnSpLocks/>
          </p:cNvCxnSpPr>
          <p:nvPr/>
        </p:nvCxnSpPr>
        <p:spPr>
          <a:xfrm>
            <a:off x="2057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32">
            <a:extLst>
              <a:ext uri="{FF2B5EF4-FFF2-40B4-BE49-F238E27FC236}">
                <a16:creationId xmlns:a16="http://schemas.microsoft.com/office/drawing/2014/main" id="{8C42A7CF-12FB-ADA7-5F35-39F6707B27C1}"/>
              </a:ext>
            </a:extLst>
          </p:cNvPr>
          <p:cNvSpPr txBox="1"/>
          <p:nvPr/>
        </p:nvSpPr>
        <p:spPr>
          <a:xfrm>
            <a:off x="301752" y="3584448"/>
            <a:ext cx="4114800" cy="274320"/>
          </a:xfrm>
          <a:prstGeom prst="rect">
            <a:avLst/>
          </a:prstGeom>
          <a:solidFill>
            <a:schemeClr val="bg1"/>
          </a:solidFill>
        </p:spPr>
        <p:txBody>
          <a:bodyPr wrap="none" lIns="25400" tIns="12700" rIns="25400" bIns="12700" rtlCol="0">
            <a:noAutofit/>
          </a:bodyPr>
          <a:lstStyle/>
          <a:p>
            <a:pPr algn="ctr"/>
            <a:r>
              <a:rPr lang="de-DE" sz="1600" i="1" noProof="0" dirty="0"/>
              <a:t>Welche Pathologie tritt typischerweise auf?</a:t>
            </a:r>
          </a:p>
        </p:txBody>
      </p:sp>
      <p:cxnSp>
        <p:nvCxnSpPr>
          <p:cNvPr id="21" name="Straight Arrow Connector 47">
            <a:extLst>
              <a:ext uri="{FF2B5EF4-FFF2-40B4-BE49-F238E27FC236}">
                <a16:creationId xmlns:a16="http://schemas.microsoft.com/office/drawing/2014/main" id="{93366B99-2BF8-B1AA-086E-F1C3C855851E}"/>
              </a:ext>
            </a:extLst>
          </p:cNvPr>
          <p:cNvCxnSpPr>
            <a:stCxn id="11" idx="2"/>
          </p:cNvCxnSpPr>
          <p:nvPr/>
        </p:nvCxnSpPr>
        <p:spPr>
          <a:xfrm flipH="1">
            <a:off x="1048767" y="4636008"/>
            <a:ext cx="1013205" cy="3684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49">
            <a:extLst>
              <a:ext uri="{FF2B5EF4-FFF2-40B4-BE49-F238E27FC236}">
                <a16:creationId xmlns:a16="http://schemas.microsoft.com/office/drawing/2014/main" id="{A0992CD1-132F-8474-909A-95B1AA57E609}"/>
              </a:ext>
            </a:extLst>
          </p:cNvPr>
          <p:cNvCxnSpPr>
            <a:cxnSpLocks/>
            <a:stCxn id="11" idx="2"/>
          </p:cNvCxnSpPr>
          <p:nvPr/>
        </p:nvCxnSpPr>
        <p:spPr>
          <a:xfrm flipH="1">
            <a:off x="1048767" y="4636008"/>
            <a:ext cx="1013205" cy="9296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51">
            <a:extLst>
              <a:ext uri="{FF2B5EF4-FFF2-40B4-BE49-F238E27FC236}">
                <a16:creationId xmlns:a16="http://schemas.microsoft.com/office/drawing/2014/main" id="{F4E968DF-6137-CE5C-544F-79C48B2FBA66}"/>
              </a:ext>
            </a:extLst>
          </p:cNvPr>
          <p:cNvCxnSpPr>
            <a:cxnSpLocks/>
            <a:stCxn id="11" idx="2"/>
          </p:cNvCxnSpPr>
          <p:nvPr/>
        </p:nvCxnSpPr>
        <p:spPr>
          <a:xfrm flipH="1">
            <a:off x="1048767" y="4636008"/>
            <a:ext cx="1013205" cy="16935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53">
            <a:extLst>
              <a:ext uri="{FF2B5EF4-FFF2-40B4-BE49-F238E27FC236}">
                <a16:creationId xmlns:a16="http://schemas.microsoft.com/office/drawing/2014/main" id="{37410A69-50C5-7F40-4F6A-3B9111A31B71}"/>
              </a:ext>
            </a:extLst>
          </p:cNvPr>
          <p:cNvCxnSpPr>
            <a:cxnSpLocks/>
            <a:stCxn id="11" idx="2"/>
          </p:cNvCxnSpPr>
          <p:nvPr/>
        </p:nvCxnSpPr>
        <p:spPr>
          <a:xfrm>
            <a:off x="2061972" y="4636008"/>
            <a:ext cx="1064658" cy="9375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56">
            <a:extLst>
              <a:ext uri="{FF2B5EF4-FFF2-40B4-BE49-F238E27FC236}">
                <a16:creationId xmlns:a16="http://schemas.microsoft.com/office/drawing/2014/main" id="{F0031CF6-ED9D-2AEA-C0C3-10B305AF81D0}"/>
              </a:ext>
            </a:extLst>
          </p:cNvPr>
          <p:cNvCxnSpPr>
            <a:cxnSpLocks/>
            <a:stCxn id="11" idx="2"/>
          </p:cNvCxnSpPr>
          <p:nvPr/>
        </p:nvCxnSpPr>
        <p:spPr>
          <a:xfrm>
            <a:off x="2061972" y="4636008"/>
            <a:ext cx="1073259" cy="3684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65">
            <a:extLst>
              <a:ext uri="{FF2B5EF4-FFF2-40B4-BE49-F238E27FC236}">
                <a16:creationId xmlns:a16="http://schemas.microsoft.com/office/drawing/2014/main" id="{989C78EB-1C22-BECF-2920-8E6B36AF42DD}"/>
              </a:ext>
            </a:extLst>
          </p:cNvPr>
          <p:cNvSpPr txBox="1"/>
          <p:nvPr/>
        </p:nvSpPr>
        <p:spPr>
          <a:xfrm>
            <a:off x="3047999" y="4884708"/>
            <a:ext cx="2133601" cy="410369"/>
          </a:xfrm>
          <a:prstGeom prst="rect">
            <a:avLst/>
          </a:prstGeom>
          <a:noFill/>
        </p:spPr>
        <p:txBody>
          <a:bodyPr wrap="square" lIns="25400" tIns="12700" rIns="25400" bIns="12700" rtlCol="0">
            <a:spAutoFit/>
          </a:bodyPr>
          <a:lstStyle/>
          <a:p>
            <a:pPr algn="ctr">
              <a:lnSpc>
                <a:spcPts val="1500"/>
              </a:lnSpc>
            </a:pPr>
            <a:r>
              <a:rPr lang="en-US" sz="1400" dirty="0" err="1">
                <a:solidFill>
                  <a:srgbClr val="0000FF"/>
                </a:solidFill>
              </a:rPr>
              <a:t>Arteriovenöses</a:t>
            </a:r>
            <a:r>
              <a:rPr lang="en-US" sz="1400" dirty="0">
                <a:solidFill>
                  <a:srgbClr val="0000FF"/>
                </a:solidFill>
              </a:rPr>
              <a:t> </a:t>
            </a:r>
            <a:r>
              <a:rPr lang="en-US" sz="1400" dirty="0" err="1">
                <a:solidFill>
                  <a:srgbClr val="0000FF"/>
                </a:solidFill>
              </a:rPr>
              <a:t>Kreuzungszeichen</a:t>
            </a:r>
            <a:endParaRPr lang="de-DE" sz="1400" noProof="0" dirty="0">
              <a:solidFill>
                <a:srgbClr val="0000FF"/>
              </a:solidFill>
            </a:endParaRPr>
          </a:p>
        </p:txBody>
      </p:sp>
      <p:cxnSp>
        <p:nvCxnSpPr>
          <p:cNvPr id="48" name="Straight Arrow Connector 68">
            <a:extLst>
              <a:ext uri="{FF2B5EF4-FFF2-40B4-BE49-F238E27FC236}">
                <a16:creationId xmlns:a16="http://schemas.microsoft.com/office/drawing/2014/main" id="{2E037E6E-9AFA-1CC1-CCE8-89A64547AB5D}"/>
              </a:ext>
            </a:extLst>
          </p:cNvPr>
          <p:cNvCxnSpPr>
            <a:cxnSpLocks/>
            <a:stCxn id="11" idx="2"/>
          </p:cNvCxnSpPr>
          <p:nvPr/>
        </p:nvCxnSpPr>
        <p:spPr>
          <a:xfrm>
            <a:off x="2061972" y="4636008"/>
            <a:ext cx="1064658" cy="16935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71">
            <a:extLst>
              <a:ext uri="{FF2B5EF4-FFF2-40B4-BE49-F238E27FC236}">
                <a16:creationId xmlns:a16="http://schemas.microsoft.com/office/drawing/2014/main" id="{08BDFC2F-D2D7-8E97-DBB7-3C30C448CA1D}"/>
              </a:ext>
            </a:extLst>
          </p:cNvPr>
          <p:cNvSpPr txBox="1"/>
          <p:nvPr/>
        </p:nvSpPr>
        <p:spPr>
          <a:xfrm>
            <a:off x="3178900" y="5494698"/>
            <a:ext cx="1697900" cy="218008"/>
          </a:xfrm>
          <a:prstGeom prst="rect">
            <a:avLst/>
          </a:prstGeom>
          <a:noFill/>
        </p:spPr>
        <p:txBody>
          <a:bodyPr wrap="square" lIns="25400" tIns="12700" rIns="25400" bIns="12700" rtlCol="0">
            <a:spAutoFit/>
          </a:bodyPr>
          <a:lstStyle/>
          <a:p>
            <a:pPr algn="ctr">
              <a:lnSpc>
                <a:spcPts val="1500"/>
              </a:lnSpc>
            </a:pPr>
            <a:r>
              <a:rPr lang="en-US" sz="1400" dirty="0">
                <a:solidFill>
                  <a:srgbClr val="0000FF"/>
                </a:solidFill>
              </a:rPr>
              <a:t>Cotton-Wool-Herde</a:t>
            </a:r>
            <a:endParaRPr lang="de-DE" sz="1400" noProof="0" dirty="0">
              <a:solidFill>
                <a:srgbClr val="0000FF"/>
              </a:solidFill>
            </a:endParaRPr>
          </a:p>
        </p:txBody>
      </p:sp>
      <p:sp>
        <p:nvSpPr>
          <p:cNvPr id="52" name="TextBox 26">
            <a:extLst>
              <a:ext uri="{FF2B5EF4-FFF2-40B4-BE49-F238E27FC236}">
                <a16:creationId xmlns:a16="http://schemas.microsoft.com/office/drawing/2014/main" id="{C6EFEC2A-A0BF-916C-805B-99F6312BD830}"/>
              </a:ext>
            </a:extLst>
          </p:cNvPr>
          <p:cNvSpPr txBox="1"/>
          <p:nvPr/>
        </p:nvSpPr>
        <p:spPr>
          <a:xfrm>
            <a:off x="1149138" y="5078849"/>
            <a:ext cx="1816523" cy="1102866"/>
          </a:xfrm>
          <a:prstGeom prst="rect">
            <a:avLst/>
          </a:prstGeom>
          <a:noFill/>
        </p:spPr>
        <p:txBody>
          <a:bodyPr wrap="square" lIns="25400" tIns="12700" rIns="25400" bIns="12700" rtlCol="0">
            <a:spAutoFit/>
          </a:bodyPr>
          <a:lstStyle/>
          <a:p>
            <a:pPr algn="ctr"/>
            <a:r>
              <a:rPr lang="de-DE" sz="1400" i="1" noProof="0" dirty="0">
                <a:solidFill>
                  <a:srgbClr val="0000FF"/>
                </a:solidFill>
              </a:rPr>
              <a:t>Was</a:t>
            </a:r>
          </a:p>
          <a:p>
            <a:pPr algn="ctr"/>
            <a:r>
              <a:rPr lang="de-DE" sz="1400" i="1" noProof="0" dirty="0">
                <a:solidFill>
                  <a:srgbClr val="0000FF"/>
                </a:solidFill>
              </a:rPr>
              <a:t>sind die</a:t>
            </a:r>
          </a:p>
          <a:p>
            <a:pPr algn="ctr"/>
            <a:r>
              <a:rPr lang="de-DE" sz="1400" i="1" noProof="0" dirty="0">
                <a:solidFill>
                  <a:srgbClr val="0000FF"/>
                </a:solidFill>
              </a:rPr>
              <a:t>häufigen</a:t>
            </a:r>
          </a:p>
          <a:p>
            <a:pPr algn="ctr"/>
            <a:r>
              <a:rPr lang="de-DE" sz="1400" i="1" noProof="0" dirty="0">
                <a:solidFill>
                  <a:srgbClr val="0000FF"/>
                </a:solidFill>
              </a:rPr>
              <a:t>Symptome der</a:t>
            </a:r>
          </a:p>
          <a:p>
            <a:pPr algn="ctr"/>
            <a:r>
              <a:rPr lang="de-DE" sz="1400" i="1" noProof="0" dirty="0">
                <a:solidFill>
                  <a:srgbClr val="0000FF"/>
                </a:solidFill>
              </a:rPr>
              <a:t>HTN-Retinopathie?</a:t>
            </a: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61</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cxnSp>
        <p:nvCxnSpPr>
          <p:cNvPr id="5" name="Straight Arrow Connector 4">
            <a:extLst>
              <a:ext uri="{FF2B5EF4-FFF2-40B4-BE49-F238E27FC236}">
                <a16:creationId xmlns:a16="http://schemas.microsoft.com/office/drawing/2014/main" id="{42F32B82-9D6F-468E-B5CC-A4D8B4751053}"/>
              </a:ext>
            </a:extLst>
          </p:cNvPr>
          <p:cNvCxnSpPr>
            <a:cxnSpLocks/>
          </p:cNvCxnSpPr>
          <p:nvPr/>
        </p:nvCxnSpPr>
        <p:spPr>
          <a:xfrm flipH="1">
            <a:off x="2514600" y="685799"/>
            <a:ext cx="2057400" cy="7132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829A2C4-3415-47DC-B4A9-3A290DAFB37C}"/>
              </a:ext>
            </a:extLst>
          </p:cNvPr>
          <p:cNvCxnSpPr>
            <a:cxnSpLocks/>
          </p:cNvCxnSpPr>
          <p:nvPr/>
        </p:nvCxnSpPr>
        <p:spPr>
          <a:xfrm>
            <a:off x="4572000" y="683932"/>
            <a:ext cx="2057400" cy="7159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41A85D-4B28-4BF0-B6F2-46D2CA93A3C5}"/>
              </a:ext>
            </a:extLst>
          </p:cNvPr>
          <p:cNvSpPr txBox="1"/>
          <p:nvPr/>
        </p:nvSpPr>
        <p:spPr>
          <a:xfrm>
            <a:off x="6592823" y="1399032"/>
            <a:ext cx="841248" cy="402336"/>
          </a:xfrm>
          <a:prstGeom prst="rect">
            <a:avLst/>
          </a:prstGeom>
          <a:noFill/>
        </p:spPr>
        <p:txBody>
          <a:bodyPr wrap="square" lIns="25400" tIns="12700" rIns="25400" bIns="12700" rtlCol="0">
            <a:noAutofit/>
          </a:bodyPr>
          <a:lstStyle/>
          <a:p>
            <a:r>
              <a:rPr lang="de-DE" sz="2000" noProof="0" dirty="0">
                <a:solidFill>
                  <a:srgbClr val="0000FF"/>
                </a:solidFill>
              </a:rPr>
              <a:t>Akut</a:t>
            </a:r>
          </a:p>
        </p:txBody>
      </p:sp>
      <p:sp>
        <p:nvSpPr>
          <p:cNvPr id="10" name="TextBox 9">
            <a:extLst>
              <a:ext uri="{FF2B5EF4-FFF2-40B4-BE49-F238E27FC236}">
                <a16:creationId xmlns:a16="http://schemas.microsoft.com/office/drawing/2014/main" id="{7F1A8AEC-934B-489E-9A78-E4775A72A052}"/>
              </a:ext>
            </a:extLst>
          </p:cNvPr>
          <p:cNvSpPr txBox="1"/>
          <p:nvPr/>
        </p:nvSpPr>
        <p:spPr>
          <a:xfrm>
            <a:off x="6318504" y="2898648"/>
            <a:ext cx="1380744" cy="274320"/>
          </a:xfrm>
          <a:prstGeom prst="rect">
            <a:avLst/>
          </a:prstGeom>
          <a:noFill/>
        </p:spPr>
        <p:txBody>
          <a:bodyPr wrap="square" lIns="25400" tIns="12700" rIns="25400" bIns="12700" rtlCol="0">
            <a:noAutofit/>
          </a:bodyPr>
          <a:lstStyle/>
          <a:p>
            <a:pPr algn="ctr"/>
            <a:r>
              <a:rPr lang="de-DE" sz="1600" noProof="0" dirty="0">
                <a:solidFill>
                  <a:srgbClr val="0000FF"/>
                </a:solidFill>
              </a:rPr>
              <a:t>Vasospasmus</a:t>
            </a:r>
          </a:p>
        </p:txBody>
      </p:sp>
      <p:cxnSp>
        <p:nvCxnSpPr>
          <p:cNvPr id="41" name="Straight Arrow Connector 40">
            <a:extLst>
              <a:ext uri="{FF2B5EF4-FFF2-40B4-BE49-F238E27FC236}">
                <a16:creationId xmlns:a16="http://schemas.microsoft.com/office/drawing/2014/main" id="{935CA89C-F5CA-43C4-990A-9D68D80623E6}"/>
              </a:ext>
            </a:extLst>
          </p:cNvPr>
          <p:cNvCxnSpPr>
            <a:cxnSpLocks/>
          </p:cNvCxnSpPr>
          <p:nvPr/>
        </p:nvCxnSpPr>
        <p:spPr>
          <a:xfrm>
            <a:off x="7009665" y="1828800"/>
            <a:ext cx="735" cy="1066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4549F1-F622-4FFD-A2AB-7E0A8A966951}"/>
              </a:ext>
            </a:extLst>
          </p:cNvPr>
          <p:cNvCxnSpPr>
            <a:cxnSpLocks/>
          </p:cNvCxnSpPr>
          <p:nvPr/>
        </p:nvCxnSpPr>
        <p:spPr>
          <a:xfrm>
            <a:off x="7010400" y="3352800"/>
            <a:ext cx="0" cy="8923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9C9D1930-386D-4193-918B-5C0694165A6B}"/>
              </a:ext>
            </a:extLst>
          </p:cNvPr>
          <p:cNvSpPr txBox="1"/>
          <p:nvPr/>
        </p:nvSpPr>
        <p:spPr>
          <a:xfrm>
            <a:off x="5202936" y="3584448"/>
            <a:ext cx="3557016" cy="521208"/>
          </a:xfrm>
          <a:prstGeom prst="rect">
            <a:avLst/>
          </a:prstGeom>
          <a:solidFill>
            <a:schemeClr val="bg1"/>
          </a:solidFill>
        </p:spPr>
        <p:txBody>
          <a:bodyPr wrap="square" lIns="25400" tIns="12700" rIns="25400" bIns="12700" rtlCol="0">
            <a:noAutofit/>
          </a:bodyPr>
          <a:lstStyle/>
          <a:p>
            <a:pPr algn="ctr"/>
            <a:r>
              <a:rPr lang="de-DE" sz="1600" i="1" noProof="0" dirty="0"/>
              <a:t>Welche Pathologien (2) treten typischerweise auf?</a:t>
            </a:r>
          </a:p>
        </p:txBody>
      </p:sp>
      <p:sp>
        <p:nvSpPr>
          <p:cNvPr id="35" name="TextBox 34">
            <a:extLst>
              <a:ext uri="{FF2B5EF4-FFF2-40B4-BE49-F238E27FC236}">
                <a16:creationId xmlns:a16="http://schemas.microsoft.com/office/drawing/2014/main" id="{096181C0-8403-430D-96DE-4F0427876D28}"/>
              </a:ext>
            </a:extLst>
          </p:cNvPr>
          <p:cNvSpPr txBox="1"/>
          <p:nvPr/>
        </p:nvSpPr>
        <p:spPr>
          <a:xfrm>
            <a:off x="5305231" y="4267200"/>
            <a:ext cx="3762569" cy="271869"/>
          </a:xfrm>
          <a:prstGeom prst="rect">
            <a:avLst/>
          </a:prstGeom>
          <a:noFill/>
        </p:spPr>
        <p:txBody>
          <a:bodyPr wrap="square" lIns="25400" tIns="12700" rIns="25400" bIns="12700" rtlCol="0">
            <a:spAutoFit/>
          </a:bodyPr>
          <a:lstStyle/>
          <a:p>
            <a:pPr algn="ctr"/>
            <a:r>
              <a:rPr lang="de-DE" sz="1600" dirty="0" err="1">
                <a:solidFill>
                  <a:srgbClr val="0000FF"/>
                </a:solidFill>
              </a:rPr>
              <a:t>Choroidopathie</a:t>
            </a:r>
            <a:r>
              <a:rPr lang="de-DE" sz="1600" dirty="0">
                <a:solidFill>
                  <a:srgbClr val="0000FF"/>
                </a:solidFill>
              </a:rPr>
              <a:t> und Optikusneuropathie</a:t>
            </a:r>
          </a:p>
        </p:txBody>
      </p:sp>
      <p:sp>
        <p:nvSpPr>
          <p:cNvPr id="39" name="TextBox 38">
            <a:extLst>
              <a:ext uri="{FF2B5EF4-FFF2-40B4-BE49-F238E27FC236}">
                <a16:creationId xmlns:a16="http://schemas.microsoft.com/office/drawing/2014/main" id="{43F97A13-9118-41DD-81D5-DF94D9B3CAB9}"/>
              </a:ext>
            </a:extLst>
          </p:cNvPr>
          <p:cNvSpPr txBox="1"/>
          <p:nvPr/>
        </p:nvSpPr>
        <p:spPr>
          <a:xfrm>
            <a:off x="4419542" y="4825174"/>
            <a:ext cx="4605219" cy="1318310"/>
          </a:xfrm>
          <a:prstGeom prst="rect">
            <a:avLst/>
          </a:prstGeom>
          <a:solidFill>
            <a:srgbClr val="FFCCCC"/>
          </a:solidFill>
        </p:spPr>
        <p:txBody>
          <a:bodyPr wrap="square" lIns="25400" tIns="12700" rIns="25400" bIns="12700" rtlCol="0">
            <a:spAutoFit/>
          </a:bodyPr>
          <a:lstStyle/>
          <a:p>
            <a:r>
              <a:rPr lang="de-DE" sz="1400" i="1" noProof="0" dirty="0"/>
              <a:t>HTN ist ein Risikofaktor für verschiedene Netzhautgefäßerkrankungen, die mit einer erheblichen Augenmorbidität einhergehen – welche sind das?</a:t>
            </a:r>
          </a:p>
          <a:p>
            <a:r>
              <a:rPr lang="de-DE" sz="1400" noProof="0" dirty="0"/>
              <a:t>--Retinale arterielle Verschlüsse (astförmig und zentral)</a:t>
            </a:r>
          </a:p>
          <a:p>
            <a:r>
              <a:rPr lang="de-DE" sz="1400" noProof="0" dirty="0"/>
              <a:t>--Retinale venöse Verschlüsse (ebenso)</a:t>
            </a:r>
          </a:p>
          <a:p>
            <a:r>
              <a:rPr lang="de-DE" sz="1400" noProof="0" dirty="0"/>
              <a:t>--Retinale Makroaneurysmen </a:t>
            </a:r>
          </a:p>
        </p:txBody>
      </p:sp>
    </p:spTree>
    <p:extLst>
      <p:ext uri="{BB962C8B-B14F-4D97-AF65-F5344CB8AC3E}">
        <p14:creationId xmlns:p14="http://schemas.microsoft.com/office/powerpoint/2010/main" val="53095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467A44E-B96F-F16D-447C-9EA43271E2D1}"/>
              </a:ext>
            </a:extLst>
          </p:cNvPr>
          <p:cNvGrpSpPr/>
          <p:nvPr/>
        </p:nvGrpSpPr>
        <p:grpSpPr>
          <a:xfrm>
            <a:off x="1143000" y="1066800"/>
            <a:ext cx="7543800" cy="3886200"/>
            <a:chOff x="1143000" y="1066800"/>
            <a:chExt cx="7543800" cy="3886200"/>
          </a:xfrm>
        </p:grpSpPr>
        <p:sp>
          <p:nvSpPr>
            <p:cNvPr id="34" name="Rectangle 7">
              <a:extLst>
                <a:ext uri="{FF2B5EF4-FFF2-40B4-BE49-F238E27FC236}">
                  <a16:creationId xmlns:a16="http://schemas.microsoft.com/office/drawing/2014/main" id="{A1E15128-CED1-454C-9AFE-0D1D37BF5C0F}"/>
                </a:ext>
              </a:extLst>
            </p:cNvPr>
            <p:cNvSpPr>
              <a:spLocks noChangeArrowheads="1"/>
            </p:cNvSpPr>
            <p:nvPr/>
          </p:nvSpPr>
          <p:spPr bwMode="auto">
            <a:xfrm>
              <a:off x="1143000" y="2667000"/>
              <a:ext cx="2667000" cy="3048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sp>
          <p:nvSpPr>
            <p:cNvPr id="35" name="Rectangle 7">
              <a:extLst>
                <a:ext uri="{FF2B5EF4-FFF2-40B4-BE49-F238E27FC236}">
                  <a16:creationId xmlns:a16="http://schemas.microsoft.com/office/drawing/2014/main" id="{CB9C3143-82DD-4E51-AC53-33F48B892090}"/>
                </a:ext>
              </a:extLst>
            </p:cNvPr>
            <p:cNvSpPr>
              <a:spLocks noChangeArrowheads="1"/>
            </p:cNvSpPr>
            <p:nvPr/>
          </p:nvSpPr>
          <p:spPr bwMode="auto">
            <a:xfrm>
              <a:off x="1143000" y="2362200"/>
              <a:ext cx="2667000" cy="3048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sp>
          <p:nvSpPr>
            <p:cNvPr id="36" name="Rectangle 7">
              <a:extLst>
                <a:ext uri="{FF2B5EF4-FFF2-40B4-BE49-F238E27FC236}">
                  <a16:creationId xmlns:a16="http://schemas.microsoft.com/office/drawing/2014/main" id="{F44AB81B-E3FC-4901-9DB2-1F7B042B2FD5}"/>
                </a:ext>
              </a:extLst>
            </p:cNvPr>
            <p:cNvSpPr>
              <a:spLocks noChangeArrowheads="1"/>
            </p:cNvSpPr>
            <p:nvPr/>
          </p:nvSpPr>
          <p:spPr bwMode="auto">
            <a:xfrm>
              <a:off x="1143000" y="2971800"/>
              <a:ext cx="2667000" cy="3810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grpSp>
          <p:nvGrpSpPr>
            <p:cNvPr id="2" name="Group 1">
              <a:extLst>
                <a:ext uri="{FF2B5EF4-FFF2-40B4-BE49-F238E27FC236}">
                  <a16:creationId xmlns:a16="http://schemas.microsoft.com/office/drawing/2014/main" id="{105A7715-C084-DAF3-CC70-E0733A063EC9}"/>
                </a:ext>
              </a:extLst>
            </p:cNvPr>
            <p:cNvGrpSpPr/>
            <p:nvPr/>
          </p:nvGrpSpPr>
          <p:grpSpPr>
            <a:xfrm>
              <a:off x="1905000" y="1066800"/>
              <a:ext cx="6781800" cy="3886200"/>
              <a:chOff x="1905000" y="1066800"/>
              <a:chExt cx="6781800" cy="3886200"/>
            </a:xfrm>
          </p:grpSpPr>
          <p:sp>
            <p:nvSpPr>
              <p:cNvPr id="3" name="Rectangle 9">
                <a:extLst>
                  <a:ext uri="{FF2B5EF4-FFF2-40B4-BE49-F238E27FC236}">
                    <a16:creationId xmlns:a16="http://schemas.microsoft.com/office/drawing/2014/main" id="{014FFC41-5530-9668-A7AF-C1F34E388121}"/>
                  </a:ext>
                </a:extLst>
              </p:cNvPr>
              <p:cNvSpPr>
                <a:spLocks noChangeArrowheads="1"/>
              </p:cNvSpPr>
              <p:nvPr/>
            </p:nvSpPr>
            <p:spPr bwMode="auto">
              <a:xfrm>
                <a:off x="6019800" y="1376846"/>
                <a:ext cx="2667000" cy="371182"/>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nvGrpSpPr>
              <p:cNvPr id="4" name="Group 3">
                <a:extLst>
                  <a:ext uri="{FF2B5EF4-FFF2-40B4-BE49-F238E27FC236}">
                    <a16:creationId xmlns:a16="http://schemas.microsoft.com/office/drawing/2014/main" id="{F4AAAB27-A2E0-43D0-747F-355B3CECFE55}"/>
                  </a:ext>
                </a:extLst>
              </p:cNvPr>
              <p:cNvGrpSpPr/>
              <p:nvPr/>
            </p:nvGrpSpPr>
            <p:grpSpPr>
              <a:xfrm>
                <a:off x="1905000" y="1066800"/>
                <a:ext cx="2057400" cy="3886200"/>
                <a:chOff x="1905000" y="1066800"/>
                <a:chExt cx="2057400" cy="3886200"/>
              </a:xfrm>
            </p:grpSpPr>
            <p:sp>
              <p:nvSpPr>
                <p:cNvPr id="5" name="Rectangle 14">
                  <a:extLst>
                    <a:ext uri="{FF2B5EF4-FFF2-40B4-BE49-F238E27FC236}">
                      <a16:creationId xmlns:a16="http://schemas.microsoft.com/office/drawing/2014/main" id="{74CB879A-48DE-65D1-0209-AE3CB4DA929A}"/>
                    </a:ext>
                  </a:extLst>
                </p:cNvPr>
                <p:cNvSpPr>
                  <a:spLocks noChangeArrowheads="1"/>
                </p:cNvSpPr>
                <p:nvPr/>
              </p:nvSpPr>
              <p:spPr bwMode="auto">
                <a:xfrm>
                  <a:off x="1905000" y="1709928"/>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6" name="Rectangle 14">
                  <a:extLst>
                    <a:ext uri="{FF2B5EF4-FFF2-40B4-BE49-F238E27FC236}">
                      <a16:creationId xmlns:a16="http://schemas.microsoft.com/office/drawing/2014/main" id="{51F069ED-9FA0-B057-064B-8822E4EE11EA}"/>
                    </a:ext>
                  </a:extLst>
                </p:cNvPr>
                <p:cNvSpPr>
                  <a:spLocks noChangeArrowheads="1"/>
                </p:cNvSpPr>
                <p:nvPr/>
              </p:nvSpPr>
              <p:spPr bwMode="auto">
                <a:xfrm>
                  <a:off x="1905000" y="1066800"/>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7" name="Rectangle 14">
                  <a:extLst>
                    <a:ext uri="{FF2B5EF4-FFF2-40B4-BE49-F238E27FC236}">
                      <a16:creationId xmlns:a16="http://schemas.microsoft.com/office/drawing/2014/main" id="{4D777CD8-9371-9452-982B-F85CE83D6C4B}"/>
                    </a:ext>
                  </a:extLst>
                </p:cNvPr>
                <p:cNvSpPr>
                  <a:spLocks noChangeArrowheads="1"/>
                </p:cNvSpPr>
                <p:nvPr/>
              </p:nvSpPr>
              <p:spPr bwMode="auto">
                <a:xfrm>
                  <a:off x="1905000" y="4642954"/>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grpSp>
      </p:grpSp>
      <p:sp>
        <p:nvSpPr>
          <p:cNvPr id="15372" name="Rectangle 12">
            <a:extLst>
              <a:ext uri="{FF2B5EF4-FFF2-40B4-BE49-F238E27FC236}">
                <a16:creationId xmlns:a16="http://schemas.microsoft.com/office/drawing/2014/main" id="{48F94F0B-85F0-4956-A7F6-F56E353E2C83}"/>
              </a:ext>
            </a:extLst>
          </p:cNvPr>
          <p:cNvSpPr>
            <a:spLocks noGrp="1" noChangeArrowheads="1"/>
          </p:cNvSpPr>
          <p:nvPr>
            <p:ph type="body" idx="1"/>
          </p:nvPr>
        </p:nvSpPr>
        <p:spPr>
          <a:xfrm>
            <a:off x="228600" y="1066800"/>
            <a:ext cx="8915400" cy="5562600"/>
          </a:xfrm>
        </p:spPr>
        <p:txBody>
          <a:bodyPr wrap="square" lIns="25400" tIns="12700" rIns="25400" bIns="12700"/>
          <a:lstStyle/>
          <a:p>
            <a:pPr marL="0" indent="0" eaLnBrk="1" hangingPunct="1">
              <a:buFont typeface="Wingdings" panose="05000000000000000000" pitchFamily="2" charset="2"/>
              <a:buNone/>
            </a:pPr>
            <a:r>
              <a:rPr lang="de-DE" sz="1800" noProof="0" dirty="0">
                <a:latin typeface="Arial" panose="020B0604020202020204" pitchFamily="34" charset="0"/>
              </a:rPr>
              <a:t>1) Hypertensive </a:t>
            </a:r>
            <a:r>
              <a:rPr lang="de-DE" sz="1800" i="1" noProof="0" dirty="0">
                <a:solidFill>
                  <a:srgbClr val="0000FF"/>
                </a:solidFill>
                <a:latin typeface="Arial" panose="020B0604020202020204" pitchFamily="34" charset="0"/>
              </a:rPr>
              <a:t>Retinopathie</a:t>
            </a:r>
          </a:p>
          <a:p>
            <a:pPr lvl="1" eaLnBrk="1" hangingPunct="1"/>
            <a:r>
              <a:rPr lang="de-DE" sz="1800" noProof="0" dirty="0">
                <a:latin typeface="Arial" panose="020B0604020202020204" pitchFamily="34" charset="0"/>
              </a:rPr>
              <a:t>Häufigstes Anzeichen bei chronischer Hypertonie: </a:t>
            </a:r>
            <a:r>
              <a:rPr lang="de-DE" sz="1800" noProof="0" dirty="0">
                <a:solidFill>
                  <a:srgbClr val="0000FF"/>
                </a:solidFill>
                <a:latin typeface="Arial" panose="020B0604020202020204" pitchFamily="34" charset="0"/>
                <a:sym typeface="Wingdings" panose="05000000000000000000" pitchFamily="2" charset="2"/>
              </a:rPr>
              <a:t>Verengung der Arteriolen</a:t>
            </a:r>
          </a:p>
          <a:p>
            <a:pPr marL="0" indent="0" eaLnBrk="1" hangingPunct="1">
              <a:buFont typeface="Wingdings" panose="05000000000000000000" pitchFamily="2" charset="2"/>
              <a:buNone/>
            </a:pPr>
            <a:r>
              <a:rPr lang="de-DE" sz="1800" noProof="0" dirty="0">
                <a:latin typeface="Arial" panose="020B0604020202020204" pitchFamily="34" charset="0"/>
                <a:sym typeface="Wingdings" panose="05000000000000000000" pitchFamily="2" charset="2"/>
              </a:rPr>
              <a:t>2) Hypertensive </a:t>
            </a:r>
            <a:r>
              <a:rPr lang="de-DE" sz="1800" i="1" noProof="0" dirty="0">
                <a:solidFill>
                  <a:srgbClr val="0000FF"/>
                </a:solidFill>
                <a:latin typeface="Arial" panose="020B0604020202020204" pitchFamily="34" charset="0"/>
                <a:sym typeface="Wingdings" panose="05000000000000000000" pitchFamily="2" charset="2"/>
              </a:rPr>
              <a:t>Choroidopathie</a:t>
            </a:r>
          </a:p>
          <a:p>
            <a:pPr lvl="1" eaLnBrk="1" hangingPunct="1"/>
            <a:r>
              <a:rPr lang="de-DE" sz="1800" noProof="0" dirty="0">
                <a:latin typeface="Arial" panose="020B0604020202020204" pitchFamily="34" charset="0"/>
              </a:rPr>
              <a:t>Tritt typischerweise bei jungen Patienten mit akutem Bluthochdruck auf: </a:t>
            </a:r>
          </a:p>
          <a:p>
            <a:pPr lvl="2" eaLnBrk="1" hangingPunct="1"/>
            <a:r>
              <a:rPr lang="de-DE" sz="1800" noProof="0" dirty="0">
                <a:solidFill>
                  <a:srgbClr val="0000FF"/>
                </a:solidFill>
                <a:latin typeface="Arial" panose="020B0604020202020204" pitchFamily="34" charset="0"/>
              </a:rPr>
              <a:t>Präeklampsie/Eklampsie</a:t>
            </a:r>
          </a:p>
          <a:p>
            <a:pPr lvl="2" eaLnBrk="1" hangingPunct="1"/>
            <a:r>
              <a:rPr lang="de-DE" sz="1800" noProof="0" dirty="0">
                <a:solidFill>
                  <a:srgbClr val="0000FF"/>
                </a:solidFill>
                <a:latin typeface="Arial" panose="020B0604020202020204" pitchFamily="34" charset="0"/>
              </a:rPr>
              <a:t>Phäochromozytom</a:t>
            </a:r>
          </a:p>
          <a:p>
            <a:pPr lvl="2" eaLnBrk="1" hangingPunct="1"/>
            <a:r>
              <a:rPr lang="de-DE" sz="1800" noProof="0" dirty="0">
                <a:solidFill>
                  <a:srgbClr val="0000FF"/>
                </a:solidFill>
                <a:latin typeface="Arial" panose="020B0604020202020204" pitchFamily="34" charset="0"/>
              </a:rPr>
              <a:t>Nierenerkrankung</a:t>
            </a:r>
          </a:p>
          <a:p>
            <a:pPr lvl="1" eaLnBrk="1" hangingPunct="1"/>
            <a:r>
              <a:rPr lang="de-DE" sz="1800" noProof="0" dirty="0">
                <a:solidFill>
                  <a:schemeClr val="bg1"/>
                </a:solidFill>
                <a:latin typeface="Arial" panose="020B0604020202020204" pitchFamily="34" charset="0"/>
              </a:rPr>
              <a:t>Anzeichen:</a:t>
            </a:r>
          </a:p>
          <a:p>
            <a:pPr lvl="2" eaLnBrk="1" hangingPunct="1"/>
            <a:r>
              <a:rPr lang="de-DE" sz="1800" noProof="0" dirty="0">
                <a:solidFill>
                  <a:schemeClr val="bg1"/>
                </a:solidFill>
                <a:latin typeface="Arial" panose="020B0604020202020204" pitchFamily="34" charset="0"/>
              </a:rPr>
              <a:t>Hyperpigmentierte Flecken mit hypopigmentiertem Rand = </a:t>
            </a:r>
            <a:r>
              <a:rPr lang="de-DE" sz="1800" i="1" noProof="0" dirty="0">
                <a:solidFill>
                  <a:schemeClr val="bg1"/>
                </a:solidFill>
                <a:latin typeface="Arial" panose="020B0604020202020204" pitchFamily="34" charset="0"/>
              </a:rPr>
              <a:t>Elschnig-Flecken</a:t>
            </a:r>
          </a:p>
          <a:p>
            <a:pPr lvl="2" eaLnBrk="1" hangingPunct="1"/>
            <a:r>
              <a:rPr lang="de-DE" sz="1800" noProof="0" dirty="0">
                <a:solidFill>
                  <a:schemeClr val="bg1"/>
                </a:solidFill>
                <a:latin typeface="Arial" panose="020B0604020202020204" pitchFamily="34" charset="0"/>
              </a:rPr>
              <a:t>Lineare Bereiche mit Hyperpigmentierung über den Aderhautarterien = </a:t>
            </a:r>
            <a:r>
              <a:rPr lang="de-DE" sz="1800" i="1" noProof="0" dirty="0">
                <a:solidFill>
                  <a:schemeClr val="bg1"/>
                </a:solidFill>
                <a:latin typeface="Arial" panose="020B0604020202020204" pitchFamily="34" charset="0"/>
              </a:rPr>
              <a:t>Siegrist-Streifen</a:t>
            </a:r>
          </a:p>
          <a:p>
            <a:pPr marL="0" indent="0" eaLnBrk="1" hangingPunct="1">
              <a:buFont typeface="Wingdings" panose="05000000000000000000" pitchFamily="2" charset="2"/>
              <a:buNone/>
            </a:pPr>
            <a:r>
              <a:rPr lang="de-DE" sz="1800" noProof="0" dirty="0">
                <a:solidFill>
                  <a:schemeClr val="bg1">
                    <a:lumMod val="75000"/>
                  </a:schemeClr>
                </a:solidFill>
                <a:latin typeface="Arial" panose="020B0604020202020204" pitchFamily="34" charset="0"/>
              </a:rPr>
              <a:t>3) Hypertensive </a:t>
            </a:r>
            <a:r>
              <a:rPr lang="de-DE" sz="1800" i="1" noProof="0" dirty="0">
                <a:solidFill>
                  <a:schemeClr val="bg1">
                    <a:lumMod val="75000"/>
                  </a:schemeClr>
                </a:solidFill>
                <a:latin typeface="Arial" panose="020B0604020202020204" pitchFamily="34" charset="0"/>
              </a:rPr>
              <a:t>Optikusneuropathie</a:t>
            </a:r>
            <a:endParaRPr lang="de-DE" sz="1800" i="1" noProof="0" dirty="0">
              <a:solidFill>
                <a:schemeClr val="bg1"/>
              </a:solidFill>
              <a:latin typeface="Arial" panose="020B0604020202020204" pitchFamily="34" charset="0"/>
            </a:endParaRPr>
          </a:p>
          <a:p>
            <a:pPr lvl="1" eaLnBrk="1" hangingPunct="1"/>
            <a:r>
              <a:rPr lang="de-DE" sz="1800" noProof="0" dirty="0">
                <a:solidFill>
                  <a:schemeClr val="bg1"/>
                </a:solidFill>
                <a:latin typeface="Arial" panose="020B0604020202020204" pitchFamily="34" charset="0"/>
              </a:rPr>
              <a:t>Das Erscheinungsbild hängt vom Grad und der Dauer der Hypertonie ab</a:t>
            </a:r>
          </a:p>
          <a:p>
            <a:pPr lvl="1" eaLnBrk="1" hangingPunct="1"/>
            <a:r>
              <a:rPr lang="de-DE" sz="1800" noProof="0" dirty="0">
                <a:solidFill>
                  <a:schemeClr val="bg1"/>
                </a:solidFill>
                <a:latin typeface="Arial" panose="020B0604020202020204" pitchFamily="34" charset="0"/>
              </a:rPr>
              <a:t>Schwerer </a:t>
            </a:r>
            <a:r>
              <a:rPr lang="de-DE" sz="1800" noProof="0" dirty="0">
                <a:solidFill>
                  <a:schemeClr val="bg1"/>
                </a:solidFill>
                <a:latin typeface="Arial" panose="020B0604020202020204" pitchFamily="34" charset="0"/>
                <a:sym typeface="Wingdings" panose="05000000000000000000" pitchFamily="2" charset="2"/>
              </a:rPr>
              <a:t>Bluthochdruck  Flammenblutungen am Papillenrand + Papillenödem</a:t>
            </a: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7</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sp>
        <p:nvSpPr>
          <p:cNvPr id="19" name="Rectangle 18">
            <a:extLst>
              <a:ext uri="{FF2B5EF4-FFF2-40B4-BE49-F238E27FC236}">
                <a16:creationId xmlns:a16="http://schemas.microsoft.com/office/drawing/2014/main" id="{474F6723-C2A6-418F-B783-4527E13510F3}"/>
              </a:ext>
            </a:extLst>
          </p:cNvPr>
          <p:cNvSpPr/>
          <p:nvPr/>
        </p:nvSpPr>
        <p:spPr>
          <a:xfrm>
            <a:off x="76200" y="3429000"/>
            <a:ext cx="1066800" cy="12139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
        <p:nvSpPr>
          <p:cNvPr id="21" name="Rectangle 20">
            <a:extLst>
              <a:ext uri="{FF2B5EF4-FFF2-40B4-BE49-F238E27FC236}">
                <a16:creationId xmlns:a16="http://schemas.microsoft.com/office/drawing/2014/main" id="{03509B3A-BFF8-45C4-8672-2EE786065F5F}"/>
              </a:ext>
            </a:extLst>
          </p:cNvPr>
          <p:cNvSpPr/>
          <p:nvPr/>
        </p:nvSpPr>
        <p:spPr>
          <a:xfrm>
            <a:off x="457200" y="5062054"/>
            <a:ext cx="53340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Tree>
    <p:extLst>
      <p:ext uri="{BB962C8B-B14F-4D97-AF65-F5344CB8AC3E}">
        <p14:creationId xmlns:p14="http://schemas.microsoft.com/office/powerpoint/2010/main" val="1700166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39FC554-4C70-E240-1D8C-02A0A52178A7}"/>
              </a:ext>
            </a:extLst>
          </p:cNvPr>
          <p:cNvGrpSpPr/>
          <p:nvPr/>
        </p:nvGrpSpPr>
        <p:grpSpPr>
          <a:xfrm>
            <a:off x="1143000" y="1066800"/>
            <a:ext cx="7543800" cy="3886200"/>
            <a:chOff x="1143000" y="1066800"/>
            <a:chExt cx="7543800" cy="3886200"/>
          </a:xfrm>
        </p:grpSpPr>
        <p:sp>
          <p:nvSpPr>
            <p:cNvPr id="3" name="Rectangle 7">
              <a:extLst>
                <a:ext uri="{FF2B5EF4-FFF2-40B4-BE49-F238E27FC236}">
                  <a16:creationId xmlns:a16="http://schemas.microsoft.com/office/drawing/2014/main" id="{802A772A-2C5C-4561-BCE5-6811CB573296}"/>
                </a:ext>
              </a:extLst>
            </p:cNvPr>
            <p:cNvSpPr>
              <a:spLocks noChangeArrowheads="1"/>
            </p:cNvSpPr>
            <p:nvPr/>
          </p:nvSpPr>
          <p:spPr bwMode="auto">
            <a:xfrm>
              <a:off x="1143000" y="2667000"/>
              <a:ext cx="2667000" cy="3048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sp>
          <p:nvSpPr>
            <p:cNvPr id="4" name="Rectangle 7">
              <a:extLst>
                <a:ext uri="{FF2B5EF4-FFF2-40B4-BE49-F238E27FC236}">
                  <a16:creationId xmlns:a16="http://schemas.microsoft.com/office/drawing/2014/main" id="{DB712BED-644E-BD47-4EB9-FA293AF8DC40}"/>
                </a:ext>
              </a:extLst>
            </p:cNvPr>
            <p:cNvSpPr>
              <a:spLocks noChangeArrowheads="1"/>
            </p:cNvSpPr>
            <p:nvPr/>
          </p:nvSpPr>
          <p:spPr bwMode="auto">
            <a:xfrm>
              <a:off x="1143000" y="2362200"/>
              <a:ext cx="2667000" cy="3048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sp>
          <p:nvSpPr>
            <p:cNvPr id="5" name="Rectangle 7">
              <a:extLst>
                <a:ext uri="{FF2B5EF4-FFF2-40B4-BE49-F238E27FC236}">
                  <a16:creationId xmlns:a16="http://schemas.microsoft.com/office/drawing/2014/main" id="{267D48DA-A0B2-FFF9-976B-456F57444104}"/>
                </a:ext>
              </a:extLst>
            </p:cNvPr>
            <p:cNvSpPr>
              <a:spLocks noChangeArrowheads="1"/>
            </p:cNvSpPr>
            <p:nvPr/>
          </p:nvSpPr>
          <p:spPr bwMode="auto">
            <a:xfrm>
              <a:off x="1143000" y="2971800"/>
              <a:ext cx="2667000" cy="3810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grpSp>
          <p:nvGrpSpPr>
            <p:cNvPr id="6" name="Group 5">
              <a:extLst>
                <a:ext uri="{FF2B5EF4-FFF2-40B4-BE49-F238E27FC236}">
                  <a16:creationId xmlns:a16="http://schemas.microsoft.com/office/drawing/2014/main" id="{536D8F40-82D5-8500-9287-637E0A9AFF2F}"/>
                </a:ext>
              </a:extLst>
            </p:cNvPr>
            <p:cNvGrpSpPr/>
            <p:nvPr/>
          </p:nvGrpSpPr>
          <p:grpSpPr>
            <a:xfrm>
              <a:off x="1905000" y="1066800"/>
              <a:ext cx="6781800" cy="3886200"/>
              <a:chOff x="1905000" y="1066800"/>
              <a:chExt cx="6781800" cy="3886200"/>
            </a:xfrm>
          </p:grpSpPr>
          <p:sp>
            <p:nvSpPr>
              <p:cNvPr id="7" name="Rectangle 9">
                <a:extLst>
                  <a:ext uri="{FF2B5EF4-FFF2-40B4-BE49-F238E27FC236}">
                    <a16:creationId xmlns:a16="http://schemas.microsoft.com/office/drawing/2014/main" id="{D0D51115-F86C-39D2-38AF-902CE0D1AB09}"/>
                  </a:ext>
                </a:extLst>
              </p:cNvPr>
              <p:cNvSpPr>
                <a:spLocks noChangeArrowheads="1"/>
              </p:cNvSpPr>
              <p:nvPr/>
            </p:nvSpPr>
            <p:spPr bwMode="auto">
              <a:xfrm>
                <a:off x="6019800" y="1376846"/>
                <a:ext cx="2667000" cy="371182"/>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nvGrpSpPr>
              <p:cNvPr id="8" name="Group 7">
                <a:extLst>
                  <a:ext uri="{FF2B5EF4-FFF2-40B4-BE49-F238E27FC236}">
                    <a16:creationId xmlns:a16="http://schemas.microsoft.com/office/drawing/2014/main" id="{27B12899-48BE-CF45-E1B3-009205F8440B}"/>
                  </a:ext>
                </a:extLst>
              </p:cNvPr>
              <p:cNvGrpSpPr/>
              <p:nvPr/>
            </p:nvGrpSpPr>
            <p:grpSpPr>
              <a:xfrm>
                <a:off x="1905000" y="1066800"/>
                <a:ext cx="2057400" cy="3886200"/>
                <a:chOff x="1905000" y="1066800"/>
                <a:chExt cx="2057400" cy="3886200"/>
              </a:xfrm>
            </p:grpSpPr>
            <p:sp>
              <p:nvSpPr>
                <p:cNvPr id="9" name="Rectangle 14">
                  <a:extLst>
                    <a:ext uri="{FF2B5EF4-FFF2-40B4-BE49-F238E27FC236}">
                      <a16:creationId xmlns:a16="http://schemas.microsoft.com/office/drawing/2014/main" id="{34DA04E9-AEFA-35AB-3CAB-DFC615503960}"/>
                    </a:ext>
                  </a:extLst>
                </p:cNvPr>
                <p:cNvSpPr>
                  <a:spLocks noChangeArrowheads="1"/>
                </p:cNvSpPr>
                <p:nvPr/>
              </p:nvSpPr>
              <p:spPr bwMode="auto">
                <a:xfrm>
                  <a:off x="1905000" y="1709928"/>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10" name="Rectangle 14">
                  <a:extLst>
                    <a:ext uri="{FF2B5EF4-FFF2-40B4-BE49-F238E27FC236}">
                      <a16:creationId xmlns:a16="http://schemas.microsoft.com/office/drawing/2014/main" id="{3418DC49-F938-2F44-D9BD-D6F2935E045D}"/>
                    </a:ext>
                  </a:extLst>
                </p:cNvPr>
                <p:cNvSpPr>
                  <a:spLocks noChangeArrowheads="1"/>
                </p:cNvSpPr>
                <p:nvPr/>
              </p:nvSpPr>
              <p:spPr bwMode="auto">
                <a:xfrm>
                  <a:off x="1905000" y="1066800"/>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11" name="Rectangle 14">
                  <a:extLst>
                    <a:ext uri="{FF2B5EF4-FFF2-40B4-BE49-F238E27FC236}">
                      <a16:creationId xmlns:a16="http://schemas.microsoft.com/office/drawing/2014/main" id="{E811B773-CE40-F9DE-C6B2-DC4F453E9470}"/>
                    </a:ext>
                  </a:extLst>
                </p:cNvPr>
                <p:cNvSpPr>
                  <a:spLocks noChangeArrowheads="1"/>
                </p:cNvSpPr>
                <p:nvPr/>
              </p:nvSpPr>
              <p:spPr bwMode="auto">
                <a:xfrm>
                  <a:off x="1905000" y="4642954"/>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grpSp>
      </p:grpSp>
      <p:sp>
        <p:nvSpPr>
          <p:cNvPr id="15372" name="Rectangle 12">
            <a:extLst>
              <a:ext uri="{FF2B5EF4-FFF2-40B4-BE49-F238E27FC236}">
                <a16:creationId xmlns:a16="http://schemas.microsoft.com/office/drawing/2014/main" id="{48F94F0B-85F0-4956-A7F6-F56E353E2C83}"/>
              </a:ext>
            </a:extLst>
          </p:cNvPr>
          <p:cNvSpPr>
            <a:spLocks noGrp="1" noChangeArrowheads="1"/>
          </p:cNvSpPr>
          <p:nvPr>
            <p:ph type="body" idx="1"/>
          </p:nvPr>
        </p:nvSpPr>
        <p:spPr>
          <a:xfrm>
            <a:off x="228600" y="1066800"/>
            <a:ext cx="8915400" cy="5562600"/>
          </a:xfrm>
        </p:spPr>
        <p:txBody>
          <a:bodyPr wrap="square" lIns="25400" tIns="12700" rIns="25400" bIns="12700"/>
          <a:lstStyle/>
          <a:p>
            <a:pPr marL="0" indent="0" eaLnBrk="1" hangingPunct="1">
              <a:buFont typeface="Wingdings" panose="05000000000000000000" pitchFamily="2" charset="2"/>
              <a:buNone/>
            </a:pPr>
            <a:r>
              <a:rPr lang="de-DE" sz="1800" noProof="0" dirty="0">
                <a:latin typeface="Arial" panose="020B0604020202020204" pitchFamily="34" charset="0"/>
              </a:rPr>
              <a:t>1) Hypertensive </a:t>
            </a:r>
            <a:r>
              <a:rPr lang="de-DE" sz="1800" i="1" noProof="0" dirty="0">
                <a:solidFill>
                  <a:srgbClr val="0000FF"/>
                </a:solidFill>
                <a:latin typeface="Arial" panose="020B0604020202020204" pitchFamily="34" charset="0"/>
              </a:rPr>
              <a:t>Retinopathie</a:t>
            </a:r>
          </a:p>
          <a:p>
            <a:pPr lvl="1" eaLnBrk="1" hangingPunct="1"/>
            <a:r>
              <a:rPr lang="de-DE" sz="1800" noProof="0" dirty="0">
                <a:latin typeface="Arial" panose="020B0604020202020204" pitchFamily="34" charset="0"/>
              </a:rPr>
              <a:t>Häufigstes Anzeichen bei chronischer Hypertonie: </a:t>
            </a:r>
            <a:r>
              <a:rPr lang="de-DE" sz="1800" noProof="0" dirty="0">
                <a:solidFill>
                  <a:srgbClr val="0000FF"/>
                </a:solidFill>
                <a:latin typeface="Arial" panose="020B0604020202020204" pitchFamily="34" charset="0"/>
                <a:sym typeface="Wingdings" panose="05000000000000000000" pitchFamily="2" charset="2"/>
              </a:rPr>
              <a:t>Verengung der Arteriolen</a:t>
            </a:r>
          </a:p>
          <a:p>
            <a:pPr marL="0" indent="0" eaLnBrk="1" hangingPunct="1">
              <a:buFont typeface="Wingdings" panose="05000000000000000000" pitchFamily="2" charset="2"/>
              <a:buNone/>
            </a:pPr>
            <a:r>
              <a:rPr lang="de-DE" sz="1800" noProof="0" dirty="0">
                <a:latin typeface="Arial" panose="020B0604020202020204" pitchFamily="34" charset="0"/>
                <a:sym typeface="Wingdings" panose="05000000000000000000" pitchFamily="2" charset="2"/>
              </a:rPr>
              <a:t>2) Hypertensive </a:t>
            </a:r>
            <a:r>
              <a:rPr lang="de-DE" sz="1800" i="1" noProof="0" dirty="0">
                <a:solidFill>
                  <a:srgbClr val="0000FF"/>
                </a:solidFill>
                <a:latin typeface="Arial" panose="020B0604020202020204" pitchFamily="34" charset="0"/>
                <a:sym typeface="Wingdings" panose="05000000000000000000" pitchFamily="2" charset="2"/>
              </a:rPr>
              <a:t>Choroidopathie</a:t>
            </a:r>
          </a:p>
          <a:p>
            <a:pPr lvl="1" eaLnBrk="1" hangingPunct="1"/>
            <a:r>
              <a:rPr lang="de-DE" sz="1800" noProof="0" dirty="0">
                <a:latin typeface="Arial" panose="020B0604020202020204" pitchFamily="34" charset="0"/>
              </a:rPr>
              <a:t>Tritt typischerweise bei jungen Patienten mit akutem Bluthochdruck auf: </a:t>
            </a:r>
          </a:p>
          <a:p>
            <a:pPr lvl="2" eaLnBrk="1" hangingPunct="1"/>
            <a:r>
              <a:rPr lang="de-DE" sz="1800" noProof="0" dirty="0">
                <a:solidFill>
                  <a:srgbClr val="0000FF"/>
                </a:solidFill>
                <a:latin typeface="Arial" panose="020B0604020202020204" pitchFamily="34" charset="0"/>
              </a:rPr>
              <a:t>Präeklampsie/Eklampsie</a:t>
            </a:r>
          </a:p>
          <a:p>
            <a:pPr lvl="2" eaLnBrk="1" hangingPunct="1"/>
            <a:r>
              <a:rPr lang="de-DE" sz="1800" noProof="0" dirty="0">
                <a:solidFill>
                  <a:srgbClr val="0000FF"/>
                </a:solidFill>
                <a:latin typeface="Arial" panose="020B0604020202020204" pitchFamily="34" charset="0"/>
              </a:rPr>
              <a:t>Phäochromozytom</a:t>
            </a:r>
          </a:p>
          <a:p>
            <a:pPr lvl="2" eaLnBrk="1" hangingPunct="1"/>
            <a:r>
              <a:rPr lang="de-DE" sz="1800" noProof="0" dirty="0">
                <a:solidFill>
                  <a:srgbClr val="0000FF"/>
                </a:solidFill>
                <a:latin typeface="Arial" panose="020B0604020202020204" pitchFamily="34" charset="0"/>
              </a:rPr>
              <a:t>Nierenerkrankung</a:t>
            </a:r>
          </a:p>
          <a:p>
            <a:pPr lvl="1" eaLnBrk="1" hangingPunct="1"/>
            <a:r>
              <a:rPr lang="de-DE" sz="1800" noProof="0" dirty="0">
                <a:latin typeface="Arial" panose="020B0604020202020204" pitchFamily="34" charset="0"/>
              </a:rPr>
              <a:t>Anzeichen:</a:t>
            </a:r>
          </a:p>
          <a:p>
            <a:pPr lvl="2" eaLnBrk="1" hangingPunct="1"/>
            <a:r>
              <a:rPr lang="de-DE" sz="1800" noProof="0" dirty="0">
                <a:latin typeface="Arial" panose="020B0604020202020204" pitchFamily="34" charset="0"/>
              </a:rPr>
              <a:t>Hyperpigmentierte Flecken mit hypopigmentiertem Rand = </a:t>
            </a:r>
            <a:r>
              <a:rPr lang="de-DE" sz="1800" i="1" noProof="0" dirty="0">
                <a:solidFill>
                  <a:srgbClr val="0000FF"/>
                </a:solidFill>
                <a:latin typeface="Arial" panose="020B0604020202020204" pitchFamily="34" charset="0"/>
              </a:rPr>
              <a:t>Elschnig-Flecken</a:t>
            </a:r>
          </a:p>
          <a:p>
            <a:pPr marL="0" indent="0" eaLnBrk="1" hangingPunct="1">
              <a:buFont typeface="Wingdings" panose="05000000000000000000" pitchFamily="2" charset="2"/>
              <a:buNone/>
            </a:pPr>
            <a:endParaRPr lang="de-DE" sz="1800" noProof="0" dirty="0">
              <a:solidFill>
                <a:schemeClr val="bg1">
                  <a:lumMod val="75000"/>
                </a:schemeClr>
              </a:solidFill>
              <a:latin typeface="Arial" panose="020B0604020202020204" pitchFamily="34" charset="0"/>
            </a:endParaRPr>
          </a:p>
          <a:p>
            <a:pPr marL="0" indent="0" eaLnBrk="1" hangingPunct="1">
              <a:buFont typeface="Wingdings" panose="05000000000000000000" pitchFamily="2" charset="2"/>
              <a:buNone/>
            </a:pPr>
            <a:endParaRPr lang="de-DE" sz="1800" dirty="0">
              <a:solidFill>
                <a:schemeClr val="bg1">
                  <a:lumMod val="75000"/>
                </a:schemeClr>
              </a:solidFill>
              <a:latin typeface="Arial" panose="020B0604020202020204" pitchFamily="34" charset="0"/>
            </a:endParaRPr>
          </a:p>
          <a:p>
            <a:pPr marL="0" indent="0" eaLnBrk="1" hangingPunct="1">
              <a:buFont typeface="Wingdings" panose="05000000000000000000" pitchFamily="2" charset="2"/>
              <a:buNone/>
            </a:pPr>
            <a:r>
              <a:rPr lang="de-DE" sz="1800" noProof="0" dirty="0">
                <a:solidFill>
                  <a:schemeClr val="bg1">
                    <a:lumMod val="75000"/>
                  </a:schemeClr>
                </a:solidFill>
                <a:latin typeface="Arial" panose="020B0604020202020204" pitchFamily="34" charset="0"/>
              </a:rPr>
              <a:t>3) Hypertensive </a:t>
            </a:r>
            <a:r>
              <a:rPr lang="de-DE" sz="1800" i="1" noProof="0" dirty="0">
                <a:solidFill>
                  <a:schemeClr val="bg1">
                    <a:lumMod val="75000"/>
                  </a:schemeClr>
                </a:solidFill>
                <a:latin typeface="Arial" panose="020B0604020202020204" pitchFamily="34" charset="0"/>
              </a:rPr>
              <a:t>Optikusneuropathie</a:t>
            </a:r>
          </a:p>
          <a:p>
            <a:pPr marL="344487" lvl="1" indent="0" eaLnBrk="1" hangingPunct="1">
              <a:buNone/>
            </a:pPr>
            <a:r>
              <a:rPr lang="de-DE" sz="1800" noProof="0" dirty="0">
                <a:solidFill>
                  <a:schemeClr val="bg1"/>
                </a:solidFill>
                <a:latin typeface="Arial" panose="020B0604020202020204" pitchFamily="34" charset="0"/>
                <a:sym typeface="Wingdings" panose="05000000000000000000" pitchFamily="2" charset="2"/>
              </a:rPr>
              <a:t>+ Papillenödem</a:t>
            </a: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F</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8</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sp>
        <p:nvSpPr>
          <p:cNvPr id="31" name="Rectangle 9">
            <a:extLst>
              <a:ext uri="{FF2B5EF4-FFF2-40B4-BE49-F238E27FC236}">
                <a16:creationId xmlns:a16="http://schemas.microsoft.com/office/drawing/2014/main" id="{EDC71CFE-31C1-473C-BD9D-A53B9F304EEF}"/>
              </a:ext>
            </a:extLst>
          </p:cNvPr>
          <p:cNvSpPr>
            <a:spLocks noChangeArrowheads="1"/>
          </p:cNvSpPr>
          <p:nvPr/>
        </p:nvSpPr>
        <p:spPr bwMode="auto">
          <a:xfrm>
            <a:off x="7010400" y="3619500"/>
            <a:ext cx="1981200" cy="457200"/>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1200" noProof="0" dirty="0"/>
              <a:t>Namensgebende Bezeichnung der Läsionen</a:t>
            </a:r>
          </a:p>
        </p:txBody>
      </p:sp>
    </p:spTree>
    <p:extLst>
      <p:ext uri="{BB962C8B-B14F-4D97-AF65-F5344CB8AC3E}">
        <p14:creationId xmlns:p14="http://schemas.microsoft.com/office/powerpoint/2010/main" val="3299950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1A57F8F-8782-45A7-C06C-2D06AF958A1B}"/>
              </a:ext>
            </a:extLst>
          </p:cNvPr>
          <p:cNvGrpSpPr/>
          <p:nvPr/>
        </p:nvGrpSpPr>
        <p:grpSpPr>
          <a:xfrm>
            <a:off x="1143000" y="1066800"/>
            <a:ext cx="7924800" cy="3886200"/>
            <a:chOff x="1143000" y="1066800"/>
            <a:chExt cx="7924800" cy="3886200"/>
          </a:xfrm>
        </p:grpSpPr>
        <p:sp>
          <p:nvSpPr>
            <p:cNvPr id="31" name="Rectangle 9">
              <a:extLst>
                <a:ext uri="{FF2B5EF4-FFF2-40B4-BE49-F238E27FC236}">
                  <a16:creationId xmlns:a16="http://schemas.microsoft.com/office/drawing/2014/main" id="{EDC71CFE-31C1-473C-BD9D-A53B9F304EEF}"/>
                </a:ext>
              </a:extLst>
            </p:cNvPr>
            <p:cNvSpPr>
              <a:spLocks noChangeArrowheads="1"/>
            </p:cNvSpPr>
            <p:nvPr/>
          </p:nvSpPr>
          <p:spPr bwMode="auto">
            <a:xfrm>
              <a:off x="7162800" y="3731514"/>
              <a:ext cx="1905000" cy="30708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900" noProof="0" dirty="0"/>
            </a:p>
          </p:txBody>
        </p:sp>
        <p:grpSp>
          <p:nvGrpSpPr>
            <p:cNvPr id="2" name="Group 1">
              <a:extLst>
                <a:ext uri="{FF2B5EF4-FFF2-40B4-BE49-F238E27FC236}">
                  <a16:creationId xmlns:a16="http://schemas.microsoft.com/office/drawing/2014/main" id="{D82768E9-09AF-C3EE-FC77-29F2C1FA5405}"/>
                </a:ext>
              </a:extLst>
            </p:cNvPr>
            <p:cNvGrpSpPr/>
            <p:nvPr/>
          </p:nvGrpSpPr>
          <p:grpSpPr>
            <a:xfrm>
              <a:off x="1143000" y="1066800"/>
              <a:ext cx="7543800" cy="3886200"/>
              <a:chOff x="1143000" y="1066800"/>
              <a:chExt cx="7543800" cy="3886200"/>
            </a:xfrm>
          </p:grpSpPr>
          <p:sp>
            <p:nvSpPr>
              <p:cNvPr id="3" name="Rectangle 7">
                <a:extLst>
                  <a:ext uri="{FF2B5EF4-FFF2-40B4-BE49-F238E27FC236}">
                    <a16:creationId xmlns:a16="http://schemas.microsoft.com/office/drawing/2014/main" id="{79A99060-F1B4-7F3B-F769-D89B00BA6B5E}"/>
                  </a:ext>
                </a:extLst>
              </p:cNvPr>
              <p:cNvSpPr>
                <a:spLocks noChangeArrowheads="1"/>
              </p:cNvSpPr>
              <p:nvPr/>
            </p:nvSpPr>
            <p:spPr bwMode="auto">
              <a:xfrm>
                <a:off x="1143000" y="2667000"/>
                <a:ext cx="2667000" cy="3048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sp>
            <p:nvSpPr>
              <p:cNvPr id="4" name="Rectangle 7">
                <a:extLst>
                  <a:ext uri="{FF2B5EF4-FFF2-40B4-BE49-F238E27FC236}">
                    <a16:creationId xmlns:a16="http://schemas.microsoft.com/office/drawing/2014/main" id="{CDF17F95-89E4-1BB1-1783-75EB7D705A32}"/>
                  </a:ext>
                </a:extLst>
              </p:cNvPr>
              <p:cNvSpPr>
                <a:spLocks noChangeArrowheads="1"/>
              </p:cNvSpPr>
              <p:nvPr/>
            </p:nvSpPr>
            <p:spPr bwMode="auto">
              <a:xfrm>
                <a:off x="1143000" y="2362200"/>
                <a:ext cx="2667000" cy="3048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sp>
            <p:nvSpPr>
              <p:cNvPr id="5" name="Rectangle 7">
                <a:extLst>
                  <a:ext uri="{FF2B5EF4-FFF2-40B4-BE49-F238E27FC236}">
                    <a16:creationId xmlns:a16="http://schemas.microsoft.com/office/drawing/2014/main" id="{52F07467-B0FE-DB82-D025-212C89C96321}"/>
                  </a:ext>
                </a:extLst>
              </p:cNvPr>
              <p:cNvSpPr>
                <a:spLocks noChangeArrowheads="1"/>
              </p:cNvSpPr>
              <p:nvPr/>
            </p:nvSpPr>
            <p:spPr bwMode="auto">
              <a:xfrm>
                <a:off x="1143000" y="2971800"/>
                <a:ext cx="2667000" cy="381000"/>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pPr>
                <a:endParaRPr lang="de-DE" sz="900" noProof="0" dirty="0"/>
              </a:p>
            </p:txBody>
          </p:sp>
          <p:grpSp>
            <p:nvGrpSpPr>
              <p:cNvPr id="6" name="Group 5">
                <a:extLst>
                  <a:ext uri="{FF2B5EF4-FFF2-40B4-BE49-F238E27FC236}">
                    <a16:creationId xmlns:a16="http://schemas.microsoft.com/office/drawing/2014/main" id="{50F05E52-6BCF-24AD-6DDE-7D63140B9FCE}"/>
                  </a:ext>
                </a:extLst>
              </p:cNvPr>
              <p:cNvGrpSpPr/>
              <p:nvPr/>
            </p:nvGrpSpPr>
            <p:grpSpPr>
              <a:xfrm>
                <a:off x="1905000" y="1066800"/>
                <a:ext cx="6781800" cy="3886200"/>
                <a:chOff x="1905000" y="1066800"/>
                <a:chExt cx="6781800" cy="3886200"/>
              </a:xfrm>
            </p:grpSpPr>
            <p:sp>
              <p:nvSpPr>
                <p:cNvPr id="7" name="Rectangle 9">
                  <a:extLst>
                    <a:ext uri="{FF2B5EF4-FFF2-40B4-BE49-F238E27FC236}">
                      <a16:creationId xmlns:a16="http://schemas.microsoft.com/office/drawing/2014/main" id="{5B4A4150-E151-9423-DFAC-107F2953C400}"/>
                    </a:ext>
                  </a:extLst>
                </p:cNvPr>
                <p:cNvSpPr>
                  <a:spLocks noChangeArrowheads="1"/>
                </p:cNvSpPr>
                <p:nvPr/>
              </p:nvSpPr>
              <p:spPr bwMode="auto">
                <a:xfrm>
                  <a:off x="6019800" y="1376846"/>
                  <a:ext cx="2667000" cy="371182"/>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nvGrpSpPr>
                <p:cNvPr id="8" name="Group 7">
                  <a:extLst>
                    <a:ext uri="{FF2B5EF4-FFF2-40B4-BE49-F238E27FC236}">
                      <a16:creationId xmlns:a16="http://schemas.microsoft.com/office/drawing/2014/main" id="{604BE81F-CB3E-C63E-D0DB-5F98FD36007A}"/>
                    </a:ext>
                  </a:extLst>
                </p:cNvPr>
                <p:cNvGrpSpPr/>
                <p:nvPr/>
              </p:nvGrpSpPr>
              <p:grpSpPr>
                <a:xfrm>
                  <a:off x="1905000" y="1066800"/>
                  <a:ext cx="2057400" cy="3886200"/>
                  <a:chOff x="1905000" y="1066800"/>
                  <a:chExt cx="2057400" cy="3886200"/>
                </a:xfrm>
              </p:grpSpPr>
              <p:sp>
                <p:nvSpPr>
                  <p:cNvPr id="9" name="Rectangle 14">
                    <a:extLst>
                      <a:ext uri="{FF2B5EF4-FFF2-40B4-BE49-F238E27FC236}">
                        <a16:creationId xmlns:a16="http://schemas.microsoft.com/office/drawing/2014/main" id="{6DB519B2-D8D3-852B-26E6-5E74BFE4F60B}"/>
                      </a:ext>
                    </a:extLst>
                  </p:cNvPr>
                  <p:cNvSpPr>
                    <a:spLocks noChangeArrowheads="1"/>
                  </p:cNvSpPr>
                  <p:nvPr/>
                </p:nvSpPr>
                <p:spPr bwMode="auto">
                  <a:xfrm>
                    <a:off x="1905000" y="1709928"/>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10" name="Rectangle 14">
                    <a:extLst>
                      <a:ext uri="{FF2B5EF4-FFF2-40B4-BE49-F238E27FC236}">
                        <a16:creationId xmlns:a16="http://schemas.microsoft.com/office/drawing/2014/main" id="{D210FF77-7AE5-4BF8-967D-CF3FA8DB6CC5}"/>
                      </a:ext>
                    </a:extLst>
                  </p:cNvPr>
                  <p:cNvSpPr>
                    <a:spLocks noChangeArrowheads="1"/>
                  </p:cNvSpPr>
                  <p:nvPr/>
                </p:nvSpPr>
                <p:spPr bwMode="auto">
                  <a:xfrm>
                    <a:off x="1905000" y="1066800"/>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sp>
                <p:nvSpPr>
                  <p:cNvPr id="11" name="Rectangle 14">
                    <a:extLst>
                      <a:ext uri="{FF2B5EF4-FFF2-40B4-BE49-F238E27FC236}">
                        <a16:creationId xmlns:a16="http://schemas.microsoft.com/office/drawing/2014/main" id="{25F1A572-1726-AF81-085C-B35FA2BC905B}"/>
                      </a:ext>
                    </a:extLst>
                  </p:cNvPr>
                  <p:cNvSpPr>
                    <a:spLocks noChangeArrowheads="1"/>
                  </p:cNvSpPr>
                  <p:nvPr/>
                </p:nvSpPr>
                <p:spPr bwMode="auto">
                  <a:xfrm>
                    <a:off x="1905000" y="4642954"/>
                    <a:ext cx="2057400" cy="310046"/>
                  </a:xfrm>
                  <a:prstGeom prst="rect">
                    <a:avLst/>
                  </a:prstGeom>
                  <a:solidFill>
                    <a:srgbClr val="FFCC99"/>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de-DE" sz="1000" noProof="0" dirty="0"/>
                  </a:p>
                </p:txBody>
              </p:sp>
            </p:grpSp>
          </p:grpSp>
        </p:grpSp>
      </p:grpSp>
      <p:sp>
        <p:nvSpPr>
          <p:cNvPr id="15372" name="Rectangle 12">
            <a:extLst>
              <a:ext uri="{FF2B5EF4-FFF2-40B4-BE49-F238E27FC236}">
                <a16:creationId xmlns:a16="http://schemas.microsoft.com/office/drawing/2014/main" id="{48F94F0B-85F0-4956-A7F6-F56E353E2C83}"/>
              </a:ext>
            </a:extLst>
          </p:cNvPr>
          <p:cNvSpPr>
            <a:spLocks noGrp="1" noChangeArrowheads="1"/>
          </p:cNvSpPr>
          <p:nvPr>
            <p:ph type="body" idx="1"/>
          </p:nvPr>
        </p:nvSpPr>
        <p:spPr>
          <a:xfrm>
            <a:off x="228600" y="1066800"/>
            <a:ext cx="8915400" cy="5562600"/>
          </a:xfrm>
        </p:spPr>
        <p:txBody>
          <a:bodyPr wrap="square" lIns="25400" tIns="12700" rIns="25400" bIns="12700"/>
          <a:lstStyle/>
          <a:p>
            <a:pPr marL="0" indent="0" eaLnBrk="1" hangingPunct="1">
              <a:buFont typeface="Wingdings" panose="05000000000000000000" pitchFamily="2" charset="2"/>
              <a:buNone/>
            </a:pPr>
            <a:r>
              <a:rPr lang="de-DE" sz="1800" noProof="0" dirty="0">
                <a:latin typeface="Arial" panose="020B0604020202020204" pitchFamily="34" charset="0"/>
              </a:rPr>
              <a:t>1) Hypertensive </a:t>
            </a:r>
            <a:r>
              <a:rPr lang="de-DE" sz="1800" i="1" noProof="0" dirty="0">
                <a:solidFill>
                  <a:srgbClr val="0000FF"/>
                </a:solidFill>
                <a:latin typeface="Arial" panose="020B0604020202020204" pitchFamily="34" charset="0"/>
              </a:rPr>
              <a:t>Retinopathie</a:t>
            </a:r>
          </a:p>
          <a:p>
            <a:pPr lvl="1" eaLnBrk="1" hangingPunct="1"/>
            <a:r>
              <a:rPr lang="de-DE" sz="1800" noProof="0" dirty="0">
                <a:latin typeface="Arial" panose="020B0604020202020204" pitchFamily="34" charset="0"/>
              </a:rPr>
              <a:t>Häufigstes Anzeichen bei chronischer Hypertonie: </a:t>
            </a:r>
            <a:r>
              <a:rPr lang="de-DE" sz="1800" noProof="0" dirty="0">
                <a:solidFill>
                  <a:srgbClr val="0000FF"/>
                </a:solidFill>
                <a:latin typeface="Arial" panose="020B0604020202020204" pitchFamily="34" charset="0"/>
                <a:sym typeface="Wingdings" panose="05000000000000000000" pitchFamily="2" charset="2"/>
              </a:rPr>
              <a:t>Verengung der Arteriolen</a:t>
            </a:r>
          </a:p>
          <a:p>
            <a:pPr marL="0" indent="0" eaLnBrk="1" hangingPunct="1">
              <a:buFont typeface="Wingdings" panose="05000000000000000000" pitchFamily="2" charset="2"/>
              <a:buNone/>
            </a:pPr>
            <a:r>
              <a:rPr lang="de-DE" sz="1800" noProof="0" dirty="0">
                <a:latin typeface="Arial" panose="020B0604020202020204" pitchFamily="34" charset="0"/>
                <a:sym typeface="Wingdings" panose="05000000000000000000" pitchFamily="2" charset="2"/>
              </a:rPr>
              <a:t>2) Hypertensive </a:t>
            </a:r>
            <a:r>
              <a:rPr lang="de-DE" sz="1800" i="1" noProof="0" dirty="0">
                <a:solidFill>
                  <a:srgbClr val="0000FF"/>
                </a:solidFill>
                <a:latin typeface="Arial" panose="020B0604020202020204" pitchFamily="34" charset="0"/>
                <a:sym typeface="Wingdings" panose="05000000000000000000" pitchFamily="2" charset="2"/>
              </a:rPr>
              <a:t>Choroidopathie</a:t>
            </a:r>
          </a:p>
          <a:p>
            <a:pPr lvl="1" eaLnBrk="1" hangingPunct="1"/>
            <a:r>
              <a:rPr lang="de-DE" sz="1800" noProof="0" dirty="0">
                <a:latin typeface="Arial" panose="020B0604020202020204" pitchFamily="34" charset="0"/>
              </a:rPr>
              <a:t>Tritt typischerweise bei jungen Patienten mit akutem Bluthochdruck auf: </a:t>
            </a:r>
          </a:p>
          <a:p>
            <a:pPr lvl="2" eaLnBrk="1" hangingPunct="1"/>
            <a:r>
              <a:rPr lang="de-DE" sz="1800" noProof="0" dirty="0">
                <a:solidFill>
                  <a:srgbClr val="0000FF"/>
                </a:solidFill>
                <a:latin typeface="Arial" panose="020B0604020202020204" pitchFamily="34" charset="0"/>
              </a:rPr>
              <a:t>Präeklampsie/Eklampsie</a:t>
            </a:r>
          </a:p>
          <a:p>
            <a:pPr lvl="2" eaLnBrk="1" hangingPunct="1"/>
            <a:r>
              <a:rPr lang="de-DE" sz="1800" noProof="0" dirty="0">
                <a:solidFill>
                  <a:srgbClr val="0000FF"/>
                </a:solidFill>
                <a:latin typeface="Arial" panose="020B0604020202020204" pitchFamily="34" charset="0"/>
              </a:rPr>
              <a:t>Phäochromozytom</a:t>
            </a:r>
          </a:p>
          <a:p>
            <a:pPr lvl="2" eaLnBrk="1" hangingPunct="1"/>
            <a:r>
              <a:rPr lang="de-DE" sz="1800" noProof="0" dirty="0">
                <a:solidFill>
                  <a:srgbClr val="0000FF"/>
                </a:solidFill>
                <a:latin typeface="Arial" panose="020B0604020202020204" pitchFamily="34" charset="0"/>
              </a:rPr>
              <a:t>Nierenerkrankung</a:t>
            </a:r>
          </a:p>
          <a:p>
            <a:pPr lvl="1" eaLnBrk="1" hangingPunct="1"/>
            <a:r>
              <a:rPr lang="de-DE" sz="1800" noProof="0" dirty="0">
                <a:latin typeface="Arial" panose="020B0604020202020204" pitchFamily="34" charset="0"/>
              </a:rPr>
              <a:t>Anzeichen:</a:t>
            </a:r>
          </a:p>
          <a:p>
            <a:pPr lvl="2" eaLnBrk="1" hangingPunct="1"/>
            <a:r>
              <a:rPr lang="de-DE" sz="1800" noProof="0" dirty="0">
                <a:latin typeface="Arial" panose="020B0604020202020204" pitchFamily="34" charset="0"/>
              </a:rPr>
              <a:t>Hyperpigmentierte Flecken mit hypopigmentiertem Rand = </a:t>
            </a:r>
            <a:r>
              <a:rPr lang="de-DE" sz="1800" i="1" noProof="0" dirty="0">
                <a:solidFill>
                  <a:srgbClr val="0000FF"/>
                </a:solidFill>
                <a:latin typeface="Arial" panose="020B0604020202020204" pitchFamily="34" charset="0"/>
              </a:rPr>
              <a:t>Elschnig-Flecken</a:t>
            </a:r>
          </a:p>
          <a:p>
            <a:pPr lvl="2" eaLnBrk="1" hangingPunct="1"/>
            <a:r>
              <a:rPr lang="de-DE" sz="1800" noProof="0" dirty="0">
                <a:solidFill>
                  <a:schemeClr val="bg1"/>
                </a:solidFill>
                <a:latin typeface="Arial" panose="020B0604020202020204" pitchFamily="34" charset="0"/>
              </a:rPr>
              <a:t>Lineare Bereiche mit Hyperpigmentierung über den Aderhautarterien = </a:t>
            </a:r>
            <a:r>
              <a:rPr lang="de-DE" sz="1800" i="1" noProof="0" dirty="0">
                <a:solidFill>
                  <a:schemeClr val="bg1"/>
                </a:solidFill>
                <a:latin typeface="Arial" panose="020B0604020202020204" pitchFamily="34" charset="0"/>
              </a:rPr>
              <a:t>Siegrist-Streifen</a:t>
            </a:r>
          </a:p>
          <a:p>
            <a:pPr marL="0" indent="0" eaLnBrk="1" hangingPunct="1">
              <a:buFont typeface="Wingdings" panose="05000000000000000000" pitchFamily="2" charset="2"/>
              <a:buNone/>
            </a:pPr>
            <a:r>
              <a:rPr lang="de-DE" sz="1800" noProof="0" dirty="0">
                <a:solidFill>
                  <a:schemeClr val="bg1">
                    <a:lumMod val="75000"/>
                  </a:schemeClr>
                </a:solidFill>
                <a:latin typeface="Arial" panose="020B0604020202020204" pitchFamily="34" charset="0"/>
              </a:rPr>
              <a:t>3) Hypertensive </a:t>
            </a:r>
            <a:r>
              <a:rPr lang="de-DE" sz="1800" i="1" noProof="0" dirty="0">
                <a:solidFill>
                  <a:schemeClr val="bg1">
                    <a:lumMod val="75000"/>
                  </a:schemeClr>
                </a:solidFill>
                <a:latin typeface="Arial" panose="020B0604020202020204" pitchFamily="34" charset="0"/>
              </a:rPr>
              <a:t>Optikusneuropathie</a:t>
            </a:r>
          </a:p>
          <a:p>
            <a:pPr marL="344487" lvl="1" indent="0" eaLnBrk="1" hangingPunct="1">
              <a:buNone/>
            </a:pPr>
            <a:r>
              <a:rPr lang="de-DE" sz="1800" noProof="0" dirty="0">
                <a:solidFill>
                  <a:schemeClr val="bg1"/>
                </a:solidFill>
                <a:latin typeface="Arial" panose="020B0604020202020204" pitchFamily="34" charset="0"/>
                <a:sym typeface="Wingdings" panose="05000000000000000000" pitchFamily="2" charset="2"/>
              </a:rPr>
              <a:t>+ Papillenödem</a:t>
            </a:r>
          </a:p>
        </p:txBody>
      </p:sp>
      <p:sp>
        <p:nvSpPr>
          <p:cNvPr id="15371" name="Rectangle 11">
            <a:extLst>
              <a:ext uri="{FF2B5EF4-FFF2-40B4-BE49-F238E27FC236}">
                <a16:creationId xmlns:a16="http://schemas.microsoft.com/office/drawing/2014/main" id="{FDA14425-1370-4218-A5F2-BE6CA158986B}"/>
              </a:ext>
            </a:extLst>
          </p:cNvPr>
          <p:cNvSpPr>
            <a:spLocks noGrp="1" noChangeArrowheads="1"/>
          </p:cNvSpPr>
          <p:nvPr>
            <p:ph type="title"/>
          </p:nvPr>
        </p:nvSpPr>
        <p:spPr>
          <a:xfrm>
            <a:off x="457200" y="118872"/>
            <a:ext cx="7543800" cy="868680"/>
          </a:xfrm>
        </p:spPr>
        <p:txBody>
          <a:bodyPr wrap="square" lIns="25400" tIns="12700" rIns="25400" bIns="12700"/>
          <a:lstStyle/>
          <a:p>
            <a:pPr eaLnBrk="1" hangingPunct="1"/>
            <a:r>
              <a:rPr lang="de-DE" sz="3600" noProof="0">
                <a:latin typeface="Arial" panose="020B0604020202020204" pitchFamily="34" charset="0"/>
              </a:rPr>
              <a:t>A</a:t>
            </a:r>
            <a:endParaRPr lang="de-DE" sz="3600" noProof="0" dirty="0">
              <a:latin typeface="Arial" panose="020B0604020202020204" pitchFamily="34" charset="0"/>
            </a:endParaRPr>
          </a:p>
        </p:txBody>
      </p:sp>
      <p:sp>
        <p:nvSpPr>
          <p:cNvPr id="15374" name="Slide Number Placeholder 1">
            <a:extLst>
              <a:ext uri="{FF2B5EF4-FFF2-40B4-BE49-F238E27FC236}">
                <a16:creationId xmlns:a16="http://schemas.microsoft.com/office/drawing/2014/main" id="{CF152BEB-7A65-408D-AF9C-91F2BAD4263B}"/>
              </a:ext>
            </a:extLst>
          </p:cNvPr>
          <p:cNvSpPr>
            <a:spLocks noGrp="1"/>
          </p:cNvSpPr>
          <p:nvPr>
            <p:ph type="sldNum" sz="quarter" idx="12"/>
          </p:nvPr>
        </p:nvSpPr>
        <p:spPr>
          <a:noFill/>
        </p:spPr>
        <p:txBody>
          <a:bodyPr wrap="square" lIns="25400" tIns="12700" rIns="25400" bIns="1270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7B61D-44AC-41C4-A3CD-D1CF47501F30}" type="slidenum">
              <a:rPr lang="de-DE" noProof="0" smtClean="0"/>
              <a:t>9</a:t>
            </a:fld>
            <a:endParaRPr lang="de-DE" noProof="0" dirty="0"/>
          </a:p>
        </p:txBody>
      </p:sp>
      <p:sp>
        <p:nvSpPr>
          <p:cNvPr id="20" name="Text Box 13">
            <a:extLst>
              <a:ext uri="{FF2B5EF4-FFF2-40B4-BE49-F238E27FC236}">
                <a16:creationId xmlns:a16="http://schemas.microsoft.com/office/drawing/2014/main" id="{4A9044A1-1D34-4976-932C-F9E874E4A01D}"/>
              </a:ext>
            </a:extLst>
          </p:cNvPr>
          <p:cNvSpPr txBox="1">
            <a:spLocks noChangeArrowheads="1"/>
          </p:cNvSpPr>
          <p:nvPr/>
        </p:nvSpPr>
        <p:spPr bwMode="auto">
          <a:xfrm>
            <a:off x="3296651" y="280164"/>
            <a:ext cx="2550698" cy="641201"/>
          </a:xfrm>
          <a:prstGeom prst="rect">
            <a:avLst/>
          </a:prstGeom>
          <a:solidFill>
            <a:srgbClr val="CCE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5400" tIns="12700" rIns="25400" bIns="12700" anchor="ct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de-DE" sz="2000" b="1" noProof="0"/>
              <a:t>HTNive-Okulopathie</a:t>
            </a:r>
            <a:endParaRPr lang="de-DE" sz="2000" b="1" noProof="0" dirty="0"/>
          </a:p>
        </p:txBody>
      </p:sp>
      <p:sp>
        <p:nvSpPr>
          <p:cNvPr id="19" name="Rectangle 18">
            <a:extLst>
              <a:ext uri="{FF2B5EF4-FFF2-40B4-BE49-F238E27FC236}">
                <a16:creationId xmlns:a16="http://schemas.microsoft.com/office/drawing/2014/main" id="{CD99DD43-5D25-45A4-B856-E145F1FDCB9A}"/>
              </a:ext>
            </a:extLst>
          </p:cNvPr>
          <p:cNvSpPr/>
          <p:nvPr/>
        </p:nvSpPr>
        <p:spPr>
          <a:xfrm>
            <a:off x="667579" y="4130973"/>
            <a:ext cx="874643"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noProof="0" dirty="0"/>
          </a:p>
        </p:txBody>
      </p:sp>
    </p:spTree>
    <p:extLst>
      <p:ext uri="{BB962C8B-B14F-4D97-AF65-F5344CB8AC3E}">
        <p14:creationId xmlns:p14="http://schemas.microsoft.com/office/powerpoint/2010/main" val="1483276332"/>
      </p:ext>
    </p:extLst>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0</TotalTime>
  <Words>5262</Words>
  <Application>Microsoft Macintosh PowerPoint</Application>
  <PresentationFormat>On-screen Show (4:3)</PresentationFormat>
  <Paragraphs>1253</Paragraphs>
  <Slides>61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61</vt:i4>
      </vt:variant>
    </vt:vector>
  </HeadingPairs>
  <TitlesOfParts>
    <vt:vector size="65" baseType="lpstr">
      <vt:lpstr>Arial</vt:lpstr>
      <vt:lpstr>Calibri</vt:lpstr>
      <vt:lpstr>Wingdings</vt:lpstr>
      <vt:lpstr>Network</vt:lpstr>
      <vt:lpstr>PowerPoint Presentation</vt:lpstr>
      <vt:lpstr>F</vt:lpstr>
      <vt:lpstr>A</vt:lpstr>
      <vt:lpstr>F</vt:lpstr>
      <vt:lpstr>A</vt:lpstr>
      <vt:lpstr>F</vt:lpstr>
      <vt:lpstr>A</vt:lpstr>
      <vt:lpstr>F</vt:lpstr>
      <vt:lpstr>A</vt:lpstr>
      <vt:lpstr>F</vt:lpstr>
      <vt:lpstr>A</vt:lpstr>
      <vt:lpstr>F</vt:lpstr>
      <vt:lpstr>A</vt:lpstr>
      <vt:lpstr>F</vt:lpstr>
      <vt:lpstr>A</vt:lpstr>
      <vt:lpstr>PowerPoint Presentation</vt:lpstr>
      <vt:lpstr>F</vt:lpstr>
      <vt:lpstr>A</vt:lpstr>
      <vt:lpstr>F</vt:lpstr>
      <vt:lpstr>A</vt:lpstr>
      <vt:lpstr>F</vt:lpstr>
      <vt:lpstr>F/A</vt:lpstr>
      <vt:lpstr>A</vt:lpstr>
      <vt:lpstr>PowerPoint Presentation</vt:lpstr>
      <vt:lpstr>F</vt:lpstr>
      <vt:lpstr>A</vt:lpstr>
      <vt:lpstr>F</vt:lpstr>
      <vt:lpstr>A</vt:lpstr>
      <vt:lpstr>A</vt:lpstr>
      <vt:lpstr>F</vt:lpstr>
      <vt:lpstr>A</vt:lpstr>
      <vt:lpstr>F</vt:lpstr>
      <vt:lpstr>A</vt:lpstr>
      <vt:lpstr>F</vt:lpstr>
      <vt:lpstr>A</vt:lpstr>
      <vt:lpstr>F</vt:lpstr>
      <vt:lpstr>F/A</vt:lpstr>
      <vt:lpstr>A</vt:lpstr>
      <vt:lpstr>A</vt:lpstr>
      <vt:lpstr>F</vt:lpstr>
      <vt:lpstr>F/A</vt:lpstr>
      <vt:lpstr>A</vt:lpstr>
      <vt:lpstr>F</vt:lpstr>
      <vt:lpstr>PowerPoint Presentation</vt:lpstr>
      <vt:lpstr>A</vt:lpstr>
      <vt:lpstr>F</vt:lpstr>
      <vt:lpstr>A</vt:lpstr>
      <vt:lpstr>F</vt:lpstr>
      <vt:lpstr>A</vt:lpstr>
      <vt:lpstr>F</vt:lpstr>
      <vt:lpstr>A</vt:lpstr>
      <vt:lpstr>F</vt:lpstr>
      <vt:lpstr>A</vt:lpstr>
      <vt:lpstr>F</vt:lpstr>
      <vt:lpstr>A</vt:lpstr>
      <vt:lpstr>F</vt:lpstr>
      <vt:lpstr>A</vt:lpstr>
      <vt:lpstr>F</vt:lpstr>
      <vt:lpstr>A</vt:lpstr>
      <vt:lpstr>F</vt:lpstr>
      <vt:lpstr>A</vt:lpstr>
    </vt:vector>
  </TitlesOfParts>
  <Company>LSU Health Sciences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dc:title>
  <dc:creator>Steven Flynn</dc:creator>
  <cp:keywords>, docId:4627F491B5E49AA0DE4B37F06598E674</cp:keywords>
  <cp:lastModifiedBy>Assaf Abdelrahman</cp:lastModifiedBy>
  <cp:revision>64</cp:revision>
  <dcterms:created xsi:type="dcterms:W3CDTF">2008-09-12T15:09:15Z</dcterms:created>
  <dcterms:modified xsi:type="dcterms:W3CDTF">2026-08-17T12:54:47Z</dcterms:modified>
</cp:coreProperties>
</file>